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16" r:id="rId1"/>
  </p:sldMasterIdLst>
  <p:notesMasterIdLst>
    <p:notesMasterId r:id="rId48"/>
  </p:notesMasterIdLst>
  <p:sldIdLst>
    <p:sldId id="312" r:id="rId2"/>
    <p:sldId id="307" r:id="rId3"/>
    <p:sldId id="309" r:id="rId4"/>
    <p:sldId id="294" r:id="rId5"/>
    <p:sldId id="300" r:id="rId6"/>
    <p:sldId id="301" r:id="rId7"/>
    <p:sldId id="298" r:id="rId8"/>
    <p:sldId id="299" r:id="rId9"/>
    <p:sldId id="302" r:id="rId10"/>
    <p:sldId id="297" r:id="rId11"/>
    <p:sldId id="295" r:id="rId12"/>
    <p:sldId id="303" r:id="rId13"/>
    <p:sldId id="258" r:id="rId14"/>
    <p:sldId id="267" r:id="rId15"/>
    <p:sldId id="268" r:id="rId16"/>
    <p:sldId id="269" r:id="rId17"/>
    <p:sldId id="270" r:id="rId18"/>
    <p:sldId id="271" r:id="rId19"/>
    <p:sldId id="272" r:id="rId20"/>
    <p:sldId id="276" r:id="rId21"/>
    <p:sldId id="279" r:id="rId22"/>
    <p:sldId id="285" r:id="rId23"/>
    <p:sldId id="308" r:id="rId24"/>
    <p:sldId id="306" r:id="rId25"/>
    <p:sldId id="284" r:id="rId26"/>
    <p:sldId id="283" r:id="rId27"/>
    <p:sldId id="282" r:id="rId28"/>
    <p:sldId id="281" r:id="rId29"/>
    <p:sldId id="280" r:id="rId30"/>
    <p:sldId id="261" r:id="rId31"/>
    <p:sldId id="260" r:id="rId32"/>
    <p:sldId id="264" r:id="rId33"/>
    <p:sldId id="266" r:id="rId34"/>
    <p:sldId id="273" r:id="rId35"/>
    <p:sldId id="274" r:id="rId36"/>
    <p:sldId id="275" r:id="rId37"/>
    <p:sldId id="286" r:id="rId38"/>
    <p:sldId id="287" r:id="rId39"/>
    <p:sldId id="288" r:id="rId40"/>
    <p:sldId id="292" r:id="rId41"/>
    <p:sldId id="289" r:id="rId42"/>
    <p:sldId id="290" r:id="rId43"/>
    <p:sldId id="291" r:id="rId44"/>
    <p:sldId id="293" r:id="rId45"/>
    <p:sldId id="310" r:id="rId46"/>
    <p:sldId id="311" r:id="rId47"/>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iYKVjTSXcLslNHMyTIOUA==" hashData="qRwYrUAtGaE17z3Xy1l83PTeZB3MgF3UeR4fKNOSllvoZwqC5qO7Sn9WGRAGQMjzzv/6vXIchEO/1o5DGCKrY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570" autoAdjust="0"/>
  </p:normalViewPr>
  <p:slideViewPr>
    <p:cSldViewPr>
      <p:cViewPr varScale="1">
        <p:scale>
          <a:sx n="81" d="100"/>
          <a:sy n="81" d="100"/>
        </p:scale>
        <p:origin x="936" y="72"/>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3" d="100"/>
          <a:sy n="33" d="100"/>
        </p:scale>
        <p:origin x="-2232" y="-7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C380CA6D-3E07-482F-B060-86E54CD6BBB8}" type="datetimeFigureOut">
              <a:rPr lang="en-US" smtClean="0"/>
              <a:t>6/26/2017</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4F29B318-5383-4456-911F-2923572C8354}" type="slidenum">
              <a:rPr lang="en-US" smtClean="0"/>
              <a:t>‹#›</a:t>
            </a:fld>
            <a:endParaRPr lang="en-US" dirty="0"/>
          </a:p>
        </p:txBody>
      </p:sp>
    </p:spTree>
    <p:extLst>
      <p:ext uri="{BB962C8B-B14F-4D97-AF65-F5344CB8AC3E}">
        <p14:creationId xmlns:p14="http://schemas.microsoft.com/office/powerpoint/2010/main" val="31400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1" y="5936189"/>
            <a:ext cx="4021666" cy="365125"/>
          </a:xfrm>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5120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4295455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972710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8099202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2523719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21470859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461954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76757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10241" y="5936189"/>
            <a:ext cx="4518959"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40123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6871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0" y="5936189"/>
            <a:ext cx="4834673"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917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1029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Revised 5/1/2017</a:t>
            </a:r>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8915930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6434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dirty="0"/>
              <a:t>Revised 5/1/2017</a:t>
            </a:r>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35760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a:t>Copyright © 2017 Douglas B. Ettinger.  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1208852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419105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Revised 5/1/2017</a:t>
            </a: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64852557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ttingerjournal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ttingerjournal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152650"/>
          </a:xfrm>
        </p:spPr>
        <p:txBody>
          <a:bodyPr>
            <a:normAutofit/>
          </a:bodyPr>
          <a:lstStyle/>
          <a:p>
            <a:r>
              <a:rPr lang="en-US" i="1" dirty="0"/>
              <a:t>Earth’s Metamorphosis</a:t>
            </a:r>
            <a:br>
              <a:rPr lang="en-US" dirty="0"/>
            </a:br>
            <a:r>
              <a:rPr lang="en-US" dirty="0"/>
              <a:t>A New Hypothesis for the Earth-Moon System</a:t>
            </a:r>
          </a:p>
        </p:txBody>
      </p:sp>
      <p:sp>
        <p:nvSpPr>
          <p:cNvPr id="3" name="Subtitle 2"/>
          <p:cNvSpPr>
            <a:spLocks noGrp="1"/>
          </p:cNvSpPr>
          <p:nvPr>
            <p:ph type="subTitle" idx="1"/>
          </p:nvPr>
        </p:nvSpPr>
        <p:spPr/>
        <p:txBody>
          <a:bodyPr>
            <a:normAutofit fontScale="92500" lnSpcReduction="10000"/>
          </a:bodyPr>
          <a:lstStyle/>
          <a:p>
            <a:r>
              <a:rPr lang="en-US" dirty="0"/>
              <a:t>By Douglas B. Ettinger</a:t>
            </a:r>
          </a:p>
          <a:p>
            <a:r>
              <a:rPr lang="en-US" dirty="0"/>
              <a:t>Author of </a:t>
            </a:r>
            <a:r>
              <a:rPr lang="en-US" dirty="0">
                <a:hlinkClick r:id="rId2"/>
              </a:rPr>
              <a:t>www.ettingerjournals.com</a:t>
            </a:r>
            <a:endParaRPr lang="en-US" dirty="0"/>
          </a:p>
          <a:p>
            <a:r>
              <a:rPr lang="en-US" dirty="0"/>
              <a:t>2014, Revision 1</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a:t>
            </a:fld>
            <a:endParaRPr lang="en-US" dirty="0"/>
          </a:p>
        </p:txBody>
      </p:sp>
    </p:spTree>
    <p:extLst>
      <p:ext uri="{BB962C8B-B14F-4D97-AF65-F5344CB8AC3E}">
        <p14:creationId xmlns:p14="http://schemas.microsoft.com/office/powerpoint/2010/main" val="3332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7275773" cy="1080938"/>
          </a:xfrm>
        </p:spPr>
        <p:txBody>
          <a:bodyPr>
            <a:normAutofit fontScale="90000"/>
          </a:bodyPr>
          <a:lstStyle/>
          <a:p>
            <a:r>
              <a:rPr lang="en-US" dirty="0"/>
              <a:t>“Nice model” tries to explain the Late Heavy Bombardment Period (LHB)</a:t>
            </a:r>
          </a:p>
        </p:txBody>
      </p:sp>
      <p:sp>
        <p:nvSpPr>
          <p:cNvPr id="3" name="Content Placeholder 2"/>
          <p:cNvSpPr>
            <a:spLocks noGrp="1"/>
          </p:cNvSpPr>
          <p:nvPr>
            <p:ph idx="1"/>
          </p:nvPr>
        </p:nvSpPr>
        <p:spPr/>
        <p:txBody>
          <a:bodyPr>
            <a:normAutofit/>
          </a:bodyPr>
          <a:lstStyle/>
          <a:p>
            <a:pPr marL="0" indent="0">
              <a:buNone/>
            </a:pPr>
            <a:r>
              <a:rPr lang="en-US" dirty="0"/>
              <a:t>Simulation shows the outer planets and the Kuiper belt </a:t>
            </a:r>
          </a:p>
          <a:p>
            <a:pPr lvl="1"/>
            <a:r>
              <a:rPr lang="en-US" dirty="0"/>
              <a:t> Before Jupiter–Saturn 2:1 resonance</a:t>
            </a:r>
          </a:p>
          <a:p>
            <a:pPr lvl="1"/>
            <a:r>
              <a:rPr lang="en-US" dirty="0"/>
              <a:t> Scattering of Kuiper belt objects into the Solar System after the orbital shift of Neptune</a:t>
            </a:r>
          </a:p>
          <a:p>
            <a:pPr lvl="1"/>
            <a:r>
              <a:rPr lang="en-US" dirty="0"/>
              <a:t>After ejection of Kuiper belt bodies by Jupiter. Planets shown: Jupiter (green circle), Saturn (orange circle), Uranus (light blue circle), and Neptune (dark blue circle). Simulation created using data from the “Nice model” shown in Wikipedia.</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10</a:t>
            </a:fld>
            <a:endParaRPr lang="en-US" dirty="0"/>
          </a:p>
        </p:txBody>
      </p:sp>
    </p:spTree>
    <p:extLst>
      <p:ext uri="{BB962C8B-B14F-4D97-AF65-F5344CB8AC3E}">
        <p14:creationId xmlns:p14="http://schemas.microsoft.com/office/powerpoint/2010/main" val="401453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2667000" cy="3581400"/>
          </a:xfrm>
        </p:spPr>
        <p:txBody>
          <a:bodyPr>
            <a:noAutofit/>
          </a:bodyPr>
          <a:lstStyle/>
          <a:p>
            <a:r>
              <a:rPr lang="en-US" sz="2400" dirty="0"/>
              <a:t>Nice model: Neptune moves outward disturbing cloud of comets or KBOs that are eventually swept away within Neptune’s orbit by the outer planets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824" r="31195"/>
          <a:stretch/>
        </p:blipFill>
        <p:spPr>
          <a:xfrm>
            <a:off x="2950736" y="2057290"/>
            <a:ext cx="4543425" cy="4038600"/>
          </a:xfrm>
        </p:spPr>
      </p:pic>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11</a:t>
            </a:fld>
            <a:endParaRPr lang="en-US" dirty="0"/>
          </a:p>
        </p:txBody>
      </p:sp>
      <p:sp>
        <p:nvSpPr>
          <p:cNvPr id="10" name="Title 1"/>
          <p:cNvSpPr txBox="1">
            <a:spLocks/>
          </p:cNvSpPr>
          <p:nvPr/>
        </p:nvSpPr>
        <p:spPr>
          <a:xfrm>
            <a:off x="152400" y="753228"/>
            <a:ext cx="7275773" cy="10809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Nice Model</a:t>
            </a:r>
          </a:p>
        </p:txBody>
      </p:sp>
    </p:spTree>
    <p:extLst>
      <p:ext uri="{BB962C8B-B14F-4D97-AF65-F5344CB8AC3E}">
        <p14:creationId xmlns:p14="http://schemas.microsoft.com/office/powerpoint/2010/main" val="181819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36836"/>
            <a:ext cx="6896534" cy="1080938"/>
          </a:xfrm>
        </p:spPr>
        <p:txBody>
          <a:bodyPr/>
          <a:lstStyle/>
          <a:p>
            <a:r>
              <a:rPr lang="en-US" dirty="0"/>
              <a:t>New Solutions for Conundrums</a:t>
            </a:r>
          </a:p>
        </p:txBody>
      </p:sp>
      <p:sp>
        <p:nvSpPr>
          <p:cNvPr id="3" name="Content Placeholder 2"/>
          <p:cNvSpPr>
            <a:spLocks noGrp="1"/>
          </p:cNvSpPr>
          <p:nvPr>
            <p:ph idx="1"/>
          </p:nvPr>
        </p:nvSpPr>
        <p:spPr>
          <a:xfrm>
            <a:off x="533400" y="2336873"/>
            <a:ext cx="8305800" cy="3599316"/>
          </a:xfrm>
        </p:spPr>
        <p:txBody>
          <a:bodyPr>
            <a:normAutofit fontScale="92500"/>
          </a:bodyPr>
          <a:lstStyle/>
          <a:p>
            <a:pPr marL="0" indent="0" algn="ctr">
              <a:buNone/>
            </a:pPr>
            <a:r>
              <a:rPr lang="en-US" sz="3600" dirty="0"/>
              <a:t>The Earth’s Metamorphosis event resolves:</a:t>
            </a:r>
            <a:endParaRPr lang="en-US" sz="3600" u="sng" dirty="0"/>
          </a:p>
          <a:p>
            <a:r>
              <a:rPr lang="en-US" dirty="0"/>
              <a:t>The Late Heavy Bombardment period</a:t>
            </a:r>
          </a:p>
          <a:p>
            <a:r>
              <a:rPr lang="en-US" dirty="0"/>
              <a:t>The reason for Earth’s large impactor without introducing the Nice model</a:t>
            </a:r>
          </a:p>
          <a:p>
            <a:r>
              <a:rPr lang="en-US" dirty="0"/>
              <a:t>The reason for the Main Belt of asteroids</a:t>
            </a:r>
          </a:p>
          <a:p>
            <a:r>
              <a:rPr lang="en-US" dirty="0"/>
              <a:t>An adequate process for the Earth and Moon sharing the same orbit</a:t>
            </a:r>
          </a:p>
          <a:p>
            <a:r>
              <a:rPr lang="en-US" dirty="0"/>
              <a:t>Why the Moon is really a planet</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12</a:t>
            </a:fld>
            <a:endParaRPr lang="en-US" dirty="0"/>
          </a:p>
        </p:txBody>
      </p:sp>
    </p:spTree>
    <p:extLst>
      <p:ext uri="{BB962C8B-B14F-4D97-AF65-F5344CB8AC3E}">
        <p14:creationId xmlns:p14="http://schemas.microsoft.com/office/powerpoint/2010/main" val="324722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399" y="744456"/>
            <a:ext cx="7272881" cy="1080937"/>
          </a:xfrm>
        </p:spPr>
        <p:txBody>
          <a:bodyPr>
            <a:normAutofit fontScale="90000"/>
          </a:bodyPr>
          <a:lstStyle/>
          <a:p>
            <a:br>
              <a:rPr lang="en-US" dirty="0"/>
            </a:br>
            <a:r>
              <a:rPr lang="en-US" dirty="0"/>
              <a:t>Proposed Pristine Solar System During Metamorphosis Event</a:t>
            </a:r>
            <a:br>
              <a:rPr lang="en-US" dirty="0"/>
            </a:br>
            <a:endParaRPr lang="en-US" dirty="0"/>
          </a:p>
        </p:txBody>
      </p:sp>
      <p:sp>
        <p:nvSpPr>
          <p:cNvPr id="10" name="Text Placeholder 9"/>
          <p:cNvSpPr>
            <a:spLocks noGrp="1"/>
          </p:cNvSpPr>
          <p:nvPr>
            <p:ph type="body" idx="1"/>
          </p:nvPr>
        </p:nvSpPr>
        <p:spPr/>
        <p:txBody>
          <a:bodyPr>
            <a:normAutofit/>
          </a:bodyPr>
          <a:lstStyle/>
          <a:p>
            <a:pPr algn="ctr"/>
            <a:r>
              <a:rPr lang="en-US" sz="2200" dirty="0"/>
              <a:t>Conditions:</a:t>
            </a:r>
          </a:p>
        </p:txBody>
      </p:sp>
      <p:sp>
        <p:nvSpPr>
          <p:cNvPr id="11" name="Content Placeholder 10"/>
          <p:cNvSpPr>
            <a:spLocks noGrp="1"/>
          </p:cNvSpPr>
          <p:nvPr>
            <p:ph sz="half" idx="2"/>
          </p:nvPr>
        </p:nvSpPr>
        <p:spPr/>
        <p:txBody>
          <a:bodyPr>
            <a:normAutofit fontScale="70000" lnSpcReduction="20000"/>
          </a:bodyPr>
          <a:lstStyle/>
          <a:p>
            <a:r>
              <a:rPr lang="en-US" dirty="0"/>
              <a:t>T-Tauri phase ends with Sun entering main sequence</a:t>
            </a:r>
          </a:p>
          <a:p>
            <a:r>
              <a:rPr lang="en-US" dirty="0"/>
              <a:t>Most dust and gases are evacuated</a:t>
            </a:r>
          </a:p>
          <a:p>
            <a:r>
              <a:rPr lang="en-US" dirty="0"/>
              <a:t>All planets are becoming fully differentiated</a:t>
            </a:r>
          </a:p>
          <a:p>
            <a:r>
              <a:rPr lang="en-US" dirty="0"/>
              <a:t>Inner terrestrial planets developing hardened crusts</a:t>
            </a:r>
          </a:p>
          <a:p>
            <a:r>
              <a:rPr lang="en-US" dirty="0"/>
              <a:t>Life zone is developed with liquid water on Mars/Gaia</a:t>
            </a:r>
          </a:p>
        </p:txBody>
      </p:sp>
      <p:sp>
        <p:nvSpPr>
          <p:cNvPr id="12" name="Text Placeholder 11"/>
          <p:cNvSpPr>
            <a:spLocks noGrp="1"/>
          </p:cNvSpPr>
          <p:nvPr>
            <p:ph type="body" sz="quarter" idx="3"/>
          </p:nvPr>
        </p:nvSpPr>
        <p:spPr/>
        <p:txBody>
          <a:bodyPr>
            <a:normAutofit lnSpcReduction="10000"/>
          </a:bodyPr>
          <a:lstStyle/>
          <a:p>
            <a:pPr algn="ctr"/>
            <a:r>
              <a:rPr lang="en-US" dirty="0"/>
              <a:t>Order of Planets from the Sun:</a:t>
            </a:r>
          </a:p>
        </p:txBody>
      </p:sp>
      <p:sp>
        <p:nvSpPr>
          <p:cNvPr id="13" name="Content Placeholder 12"/>
          <p:cNvSpPr>
            <a:spLocks noGrp="1"/>
          </p:cNvSpPr>
          <p:nvPr>
            <p:ph sz="quarter" idx="4"/>
          </p:nvPr>
        </p:nvSpPr>
        <p:spPr/>
        <p:txBody>
          <a:bodyPr>
            <a:normAutofit fontScale="70000" lnSpcReduction="20000"/>
          </a:bodyPr>
          <a:lstStyle/>
          <a:p>
            <a:r>
              <a:rPr lang="en-US" dirty="0"/>
              <a:t>Mercury</a:t>
            </a:r>
          </a:p>
          <a:p>
            <a:r>
              <a:rPr lang="en-US" dirty="0"/>
              <a:t>Venus</a:t>
            </a:r>
          </a:p>
          <a:p>
            <a:r>
              <a:rPr lang="en-US" b="1" dirty="0">
                <a:solidFill>
                  <a:schemeClr val="bg1"/>
                </a:solidFill>
              </a:rPr>
              <a:t>Moon ( at 1.0 AU )  ??</a:t>
            </a:r>
          </a:p>
          <a:p>
            <a:r>
              <a:rPr lang="en-US" dirty="0"/>
              <a:t>Mars ( at 1.5 AU )</a:t>
            </a:r>
          </a:p>
          <a:p>
            <a:r>
              <a:rPr lang="en-US" b="1" dirty="0">
                <a:solidFill>
                  <a:schemeClr val="bg1"/>
                </a:solidFill>
              </a:rPr>
              <a:t>Gaia now Earth (at 2.7 AU )</a:t>
            </a:r>
          </a:p>
          <a:p>
            <a:r>
              <a:rPr lang="en-US" dirty="0"/>
              <a:t>Jupiter ( at 5.2 AU )</a:t>
            </a:r>
          </a:p>
          <a:p>
            <a:r>
              <a:rPr lang="en-US" dirty="0"/>
              <a:t>Saturn</a:t>
            </a:r>
          </a:p>
          <a:p>
            <a:r>
              <a:rPr lang="en-US" dirty="0"/>
              <a:t>Uranus</a:t>
            </a:r>
            <a:endParaRPr lang="en-US" sz="2800" dirty="0"/>
          </a:p>
          <a:p>
            <a:r>
              <a:rPr lang="en-US" dirty="0"/>
              <a:t>Neptune</a:t>
            </a:r>
          </a:p>
        </p:txBody>
      </p:sp>
      <p:sp>
        <p:nvSpPr>
          <p:cNvPr id="2" name="Date Placeholder 1"/>
          <p:cNvSpPr>
            <a:spLocks noGrp="1"/>
          </p:cNvSpPr>
          <p:nvPr>
            <p:ph type="dt" sz="half" idx="10"/>
          </p:nvPr>
        </p:nvSpPr>
        <p:spPr/>
        <p:txBody>
          <a:bodyPr/>
          <a:lstStyle/>
          <a:p>
            <a:r>
              <a:rPr lang="en-US" dirty="0"/>
              <a:t>Revised 5/1/2017</a:t>
            </a:r>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13</a:t>
            </a:fld>
            <a:endParaRPr lang="en-US" dirty="0"/>
          </a:p>
        </p:txBody>
      </p:sp>
    </p:spTree>
    <p:extLst>
      <p:ext uri="{BB962C8B-B14F-4D97-AF65-F5344CB8AC3E}">
        <p14:creationId xmlns:p14="http://schemas.microsoft.com/office/powerpoint/2010/main" val="340028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9554"/>
            <a:ext cx="6896534" cy="1080938"/>
          </a:xfrm>
        </p:spPr>
        <p:txBody>
          <a:bodyPr>
            <a:normAutofit fontScale="90000"/>
          </a:bodyPr>
          <a:lstStyle/>
          <a:p>
            <a:r>
              <a:rPr lang="en-US" dirty="0"/>
              <a:t>Our Moon as a Planet – Comparison of Gravitational Forces</a:t>
            </a:r>
          </a:p>
        </p:txBody>
      </p:sp>
      <p:sp>
        <p:nvSpPr>
          <p:cNvPr id="3" name="Content Placeholder 2"/>
          <p:cNvSpPr>
            <a:spLocks noGrp="1"/>
          </p:cNvSpPr>
          <p:nvPr>
            <p:ph idx="1"/>
          </p:nvPr>
        </p:nvSpPr>
        <p:spPr/>
        <p:txBody>
          <a:bodyPr>
            <a:normAutofit fontScale="92500" lnSpcReduction="10000"/>
          </a:bodyPr>
          <a:lstStyle/>
          <a:p>
            <a:r>
              <a:rPr lang="en-US" dirty="0"/>
              <a:t>“Tug of War” ratio = f</a:t>
            </a:r>
            <a:r>
              <a:rPr lang="en-US" baseline="-25000" dirty="0"/>
              <a:t>planet</a:t>
            </a:r>
            <a:r>
              <a:rPr lang="en-US" dirty="0"/>
              <a:t> / f</a:t>
            </a:r>
            <a:r>
              <a:rPr lang="en-US" baseline="-25000" dirty="0"/>
              <a:t>Sun</a:t>
            </a:r>
          </a:p>
          <a:p>
            <a:endParaRPr lang="en-US" baseline="-25000" dirty="0"/>
          </a:p>
          <a:p>
            <a:r>
              <a:rPr lang="en-US" dirty="0"/>
              <a:t>f</a:t>
            </a:r>
            <a:r>
              <a:rPr lang="en-US" baseline="-25000" dirty="0"/>
              <a:t>planet</a:t>
            </a:r>
            <a:r>
              <a:rPr lang="en-US" dirty="0"/>
              <a:t> = (G x M</a:t>
            </a:r>
            <a:r>
              <a:rPr lang="en-US" baseline="-25000" dirty="0"/>
              <a:t>planet</a:t>
            </a:r>
            <a:r>
              <a:rPr lang="en-US" dirty="0"/>
              <a:t> x </a:t>
            </a:r>
            <a:r>
              <a:rPr lang="en-US" dirty="0" err="1"/>
              <a:t>m</a:t>
            </a:r>
            <a:r>
              <a:rPr lang="en-US" baseline="-25000" dirty="0" err="1"/>
              <a:t>moon</a:t>
            </a:r>
            <a:r>
              <a:rPr lang="en-US" dirty="0"/>
              <a:t>) / (</a:t>
            </a:r>
            <a:r>
              <a:rPr lang="en-US" dirty="0" err="1"/>
              <a:t>d</a:t>
            </a:r>
            <a:r>
              <a:rPr lang="en-US" baseline="-25000" dirty="0" err="1"/>
              <a:t>planet</a:t>
            </a:r>
            <a:r>
              <a:rPr lang="en-US" baseline="-25000" dirty="0"/>
              <a:t>-m</a:t>
            </a:r>
            <a:r>
              <a:rPr lang="en-US" dirty="0"/>
              <a:t>)</a:t>
            </a:r>
            <a:r>
              <a:rPr lang="en-US" baseline="30000" dirty="0"/>
              <a:t>2</a:t>
            </a:r>
          </a:p>
          <a:p>
            <a:endParaRPr lang="en-US" baseline="30000" dirty="0"/>
          </a:p>
          <a:p>
            <a:r>
              <a:rPr lang="en-US" dirty="0" err="1"/>
              <a:t>f</a:t>
            </a:r>
            <a:r>
              <a:rPr lang="en-US" baseline="-25000" dirty="0" err="1"/>
              <a:t>Sun</a:t>
            </a:r>
            <a:r>
              <a:rPr lang="en-US" dirty="0"/>
              <a:t> = (G x </a:t>
            </a:r>
            <a:r>
              <a:rPr lang="en-US" dirty="0" err="1"/>
              <a:t>M</a:t>
            </a:r>
            <a:r>
              <a:rPr lang="en-US" baseline="-25000" dirty="0" err="1"/>
              <a:t>Sun</a:t>
            </a:r>
            <a:r>
              <a:rPr lang="en-US" dirty="0"/>
              <a:t> x </a:t>
            </a:r>
            <a:r>
              <a:rPr lang="en-US" dirty="0" err="1"/>
              <a:t>m</a:t>
            </a:r>
            <a:r>
              <a:rPr lang="en-US" baseline="-25000" dirty="0" err="1"/>
              <a:t>moon</a:t>
            </a:r>
            <a:r>
              <a:rPr lang="en-US" dirty="0"/>
              <a:t>) / (</a:t>
            </a:r>
            <a:r>
              <a:rPr lang="en-US" dirty="0" err="1"/>
              <a:t>d</a:t>
            </a:r>
            <a:r>
              <a:rPr lang="en-US" baseline="-25000" dirty="0" err="1"/>
              <a:t>Sun</a:t>
            </a:r>
            <a:r>
              <a:rPr lang="en-US" baseline="-25000" dirty="0"/>
              <a:t>-m</a:t>
            </a:r>
            <a:r>
              <a:rPr lang="en-US" dirty="0"/>
              <a:t>)</a:t>
            </a:r>
            <a:r>
              <a:rPr lang="en-US" baseline="30000" dirty="0"/>
              <a:t>2</a:t>
            </a:r>
          </a:p>
          <a:p>
            <a:endParaRPr lang="en-US" baseline="30000" dirty="0"/>
          </a:p>
          <a:p>
            <a:r>
              <a:rPr lang="en-US" dirty="0"/>
              <a:t>Tug of War = 0.46 &lt; 1.00 only for the Moon</a:t>
            </a:r>
            <a:br>
              <a:rPr lang="en-US" dirty="0"/>
            </a:br>
            <a:r>
              <a:rPr lang="en-US" dirty="0"/>
              <a:t>(Sun’s gravity basically holds Moon in its orbit)</a:t>
            </a:r>
          </a:p>
          <a:p>
            <a:pPr marL="0" indent="0">
              <a:buNone/>
            </a:pPr>
            <a:endParaRPr lang="en-US" sz="1700" dirty="0"/>
          </a:p>
          <a:p>
            <a:r>
              <a:rPr lang="en-US" dirty="0"/>
              <a:t>Tug of War &gt; 30 for all other primary moons</a:t>
            </a:r>
          </a:p>
          <a:p>
            <a:endParaRPr lang="en-US" baseline="30000"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14</a:t>
            </a:fld>
            <a:endParaRPr lang="en-US" dirty="0"/>
          </a:p>
        </p:txBody>
      </p:sp>
    </p:spTree>
    <p:extLst>
      <p:ext uri="{BB962C8B-B14F-4D97-AF65-F5344CB8AC3E}">
        <p14:creationId xmlns:p14="http://schemas.microsoft.com/office/powerpoint/2010/main" val="199156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6896534" cy="1080938"/>
          </a:xfrm>
        </p:spPr>
        <p:txBody>
          <a:bodyPr/>
          <a:lstStyle/>
          <a:p>
            <a:r>
              <a:rPr lang="en-US" dirty="0"/>
              <a:t>Our Moon as a Planet - Distance</a:t>
            </a:r>
          </a:p>
        </p:txBody>
      </p:sp>
      <p:sp>
        <p:nvSpPr>
          <p:cNvPr id="3" name="Content Placeholder 2"/>
          <p:cNvSpPr>
            <a:spLocks noGrp="1"/>
          </p:cNvSpPr>
          <p:nvPr>
            <p:ph idx="1"/>
          </p:nvPr>
        </p:nvSpPr>
        <p:spPr/>
        <p:txBody>
          <a:bodyPr>
            <a:normAutofit/>
          </a:bodyPr>
          <a:lstStyle/>
          <a:p>
            <a:r>
              <a:rPr lang="en-US" dirty="0"/>
              <a:t>Primary moon distances are 9600 to 29,000 miles from parent planet</a:t>
            </a:r>
          </a:p>
          <a:p>
            <a:r>
              <a:rPr lang="en-US" dirty="0"/>
              <a:t>Our Moon is 237,000 miles - Why?</a:t>
            </a:r>
          </a:p>
          <a:p>
            <a:r>
              <a:rPr lang="en-US" dirty="0"/>
              <a:t>Most primary moons are close to equatorial plane of their planet suggesting a common system and origin</a:t>
            </a:r>
          </a:p>
          <a:p>
            <a:r>
              <a:rPr lang="en-US" dirty="0"/>
              <a:t>Our Moon is 5.1</a:t>
            </a:r>
            <a:r>
              <a:rPr lang="en-US" baseline="30000" dirty="0"/>
              <a:t>0  </a:t>
            </a:r>
            <a:r>
              <a:rPr lang="en-US" dirty="0"/>
              <a:t>to the ecliptic plane and not in the equatorial plane of Earth - Why?</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15</a:t>
            </a:fld>
            <a:endParaRPr lang="en-US" dirty="0"/>
          </a:p>
        </p:txBody>
      </p:sp>
    </p:spTree>
    <p:extLst>
      <p:ext uri="{BB962C8B-B14F-4D97-AF65-F5344CB8AC3E}">
        <p14:creationId xmlns:p14="http://schemas.microsoft.com/office/powerpoint/2010/main" val="77561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6896534" cy="1080938"/>
          </a:xfrm>
        </p:spPr>
        <p:txBody>
          <a:bodyPr/>
          <a:lstStyle/>
          <a:p>
            <a:r>
              <a:rPr lang="en-US" dirty="0"/>
              <a:t>Our Moon as a Planet - Mass</a:t>
            </a:r>
          </a:p>
        </p:txBody>
      </p:sp>
      <p:sp>
        <p:nvSpPr>
          <p:cNvPr id="3" name="Content Placeholder 2"/>
          <p:cNvSpPr>
            <a:spLocks noGrp="1"/>
          </p:cNvSpPr>
          <p:nvPr>
            <p:ph idx="1"/>
          </p:nvPr>
        </p:nvSpPr>
        <p:spPr/>
        <p:txBody>
          <a:bodyPr>
            <a:normAutofit/>
          </a:bodyPr>
          <a:lstStyle/>
          <a:p>
            <a:r>
              <a:rPr lang="en-US" dirty="0"/>
              <a:t>Mass relative to planets and their moons is 100 to 1000 times greater</a:t>
            </a:r>
          </a:p>
          <a:p>
            <a:r>
              <a:rPr lang="en-US" dirty="0"/>
              <a:t>The ratio for our Moon is only 0.2725 - Why?</a:t>
            </a:r>
          </a:p>
          <a:p>
            <a:r>
              <a:rPr lang="en-US" dirty="0"/>
              <a:t>Mean density compares more with rocky terrestrial planets than typical icy silicate based moons of the outer planets</a:t>
            </a:r>
          </a:p>
          <a:p>
            <a:r>
              <a:rPr lang="en-US" dirty="0"/>
              <a:t>Our Moon has a small iron core and a residual magnetic field unlike other moons</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16</a:t>
            </a:fld>
            <a:endParaRPr lang="en-US" dirty="0"/>
          </a:p>
        </p:txBody>
      </p:sp>
    </p:spTree>
    <p:extLst>
      <p:ext uri="{BB962C8B-B14F-4D97-AF65-F5344CB8AC3E}">
        <p14:creationId xmlns:p14="http://schemas.microsoft.com/office/powerpoint/2010/main" val="337946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5466"/>
            <a:ext cx="6896534" cy="1080938"/>
          </a:xfrm>
        </p:spPr>
        <p:txBody>
          <a:bodyPr>
            <a:normAutofit/>
          </a:bodyPr>
          <a:lstStyle/>
          <a:p>
            <a:r>
              <a:rPr lang="en-US" dirty="0"/>
              <a:t>Our Moon as a Planet – Orbital Configuration</a:t>
            </a:r>
          </a:p>
        </p:txBody>
      </p:sp>
      <p:sp>
        <p:nvSpPr>
          <p:cNvPr id="3" name="Content Placeholder 2"/>
          <p:cNvSpPr>
            <a:spLocks noGrp="1"/>
          </p:cNvSpPr>
          <p:nvPr>
            <p:ph idx="1"/>
          </p:nvPr>
        </p:nvSpPr>
        <p:spPr/>
        <p:txBody>
          <a:bodyPr/>
          <a:lstStyle/>
          <a:p>
            <a:endParaRPr lang="en-US" dirty="0"/>
          </a:p>
          <a:p>
            <a:r>
              <a:rPr lang="en-US" dirty="0"/>
              <a:t>The Moon's orbit is everywhere concave toward the Sun or always falling toward the Sun; all other normal satellites without exception fall away from the Sun through part of their orbits</a:t>
            </a:r>
          </a:p>
          <a:p>
            <a:r>
              <a:rPr lang="en-US" dirty="0"/>
              <a:t>The Moon and Earth share an orbit in synchrony one AU from the Sun - Why?</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17</a:t>
            </a:fld>
            <a:endParaRPr lang="en-US" dirty="0"/>
          </a:p>
        </p:txBody>
      </p:sp>
    </p:spTree>
    <p:extLst>
      <p:ext uri="{BB962C8B-B14F-4D97-AF65-F5344CB8AC3E}">
        <p14:creationId xmlns:p14="http://schemas.microsoft.com/office/powerpoint/2010/main" val="425157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3079"/>
            <a:ext cx="7315200" cy="1080938"/>
          </a:xfrm>
        </p:spPr>
        <p:txBody>
          <a:bodyPr>
            <a:normAutofit/>
          </a:bodyPr>
          <a:lstStyle/>
          <a:p>
            <a:r>
              <a:rPr lang="en-US" dirty="0"/>
              <a:t>The Moon Enigma – NASA’s Dilemma</a:t>
            </a:r>
          </a:p>
        </p:txBody>
      </p:sp>
      <p:sp>
        <p:nvSpPr>
          <p:cNvPr id="3" name="Content Placeholder 2"/>
          <p:cNvSpPr>
            <a:spLocks noGrp="1"/>
          </p:cNvSpPr>
          <p:nvPr>
            <p:ph idx="1"/>
          </p:nvPr>
        </p:nvSpPr>
        <p:spPr/>
        <p:txBody>
          <a:bodyPr>
            <a:normAutofit lnSpcReduction="10000"/>
          </a:bodyPr>
          <a:lstStyle/>
          <a:p>
            <a:r>
              <a:rPr lang="en-US" dirty="0"/>
              <a:t>Currently accepted nebular hypothesis uses an accretion disk model for the solar system</a:t>
            </a:r>
          </a:p>
          <a:p>
            <a:r>
              <a:rPr lang="en-US" dirty="0"/>
              <a:t> What possibly could be the origin of this Earth/Moon considering that all planetary orbits of the nebular hypothesis should have but one planet?</a:t>
            </a:r>
          </a:p>
          <a:p>
            <a:r>
              <a:rPr lang="en-US" dirty="0"/>
              <a:t>Earth as other planets supposedly formed from an accretion of rings of dust, gases, and larger and larger forming </a:t>
            </a:r>
            <a:r>
              <a:rPr lang="en-US" dirty="0" err="1"/>
              <a:t>planetisimals</a:t>
            </a:r>
            <a:r>
              <a:rPr lang="en-US" dirty="0"/>
              <a:t> orbiting inside the proto-star disk</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18</a:t>
            </a:fld>
            <a:endParaRPr lang="en-US" dirty="0"/>
          </a:p>
        </p:txBody>
      </p:sp>
    </p:spTree>
    <p:extLst>
      <p:ext uri="{BB962C8B-B14F-4D97-AF65-F5344CB8AC3E}">
        <p14:creationId xmlns:p14="http://schemas.microsoft.com/office/powerpoint/2010/main" val="18870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5466"/>
            <a:ext cx="6896534" cy="1080938"/>
          </a:xfrm>
        </p:spPr>
        <p:txBody>
          <a:bodyPr>
            <a:normAutofit/>
          </a:bodyPr>
          <a:lstStyle/>
          <a:p>
            <a:r>
              <a:rPr lang="en-US" dirty="0"/>
              <a:t>NASA Attempts to Model Earth-Moon System’s Genesis</a:t>
            </a:r>
          </a:p>
        </p:txBody>
      </p:sp>
      <p:sp>
        <p:nvSpPr>
          <p:cNvPr id="3" name="Content Placeholder 2"/>
          <p:cNvSpPr>
            <a:spLocks noGrp="1"/>
          </p:cNvSpPr>
          <p:nvPr>
            <p:ph idx="1"/>
          </p:nvPr>
        </p:nvSpPr>
        <p:spPr/>
        <p:txBody>
          <a:bodyPr>
            <a:normAutofit/>
          </a:bodyPr>
          <a:lstStyle/>
          <a:p>
            <a:r>
              <a:rPr lang="en-US" b="1" dirty="0">
                <a:solidFill>
                  <a:schemeClr val="bg1"/>
                </a:solidFill>
              </a:rPr>
              <a:t>Binary model </a:t>
            </a:r>
            <a:r>
              <a:rPr lang="en-US" dirty="0"/>
              <a:t>fails; different formation processes are required for Earth, Mars, and Neptune satellites</a:t>
            </a:r>
          </a:p>
          <a:p>
            <a:r>
              <a:rPr lang="en-US" b="1" dirty="0">
                <a:solidFill>
                  <a:schemeClr val="bg1"/>
                </a:solidFill>
              </a:rPr>
              <a:t>Fission model </a:t>
            </a:r>
            <a:r>
              <a:rPr lang="en-US" dirty="0"/>
              <a:t>fails since Earth’s required spin rate of 2 ½ hr./rev. could never slow to 24 hrs.</a:t>
            </a:r>
          </a:p>
          <a:p>
            <a:r>
              <a:rPr lang="en-US" b="1" dirty="0">
                <a:solidFill>
                  <a:schemeClr val="bg1"/>
                </a:solidFill>
              </a:rPr>
              <a:t>Capture model </a:t>
            </a:r>
            <a:r>
              <a:rPr lang="en-US" dirty="0"/>
              <a:t>most recently abandoned since a brief amount of time cannot reduce Moon’s kinetic energy sufficiently in spite of gas drag and accreting existing satellites</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19</a:t>
            </a:fld>
            <a:endParaRPr lang="en-US" dirty="0"/>
          </a:p>
        </p:txBody>
      </p:sp>
    </p:spTree>
    <p:extLst>
      <p:ext uri="{BB962C8B-B14F-4D97-AF65-F5344CB8AC3E}">
        <p14:creationId xmlns:p14="http://schemas.microsoft.com/office/powerpoint/2010/main" val="368844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391400" cy="1600200"/>
          </a:xfrm>
        </p:spPr>
        <p:txBody>
          <a:bodyPr>
            <a:normAutofit/>
          </a:bodyPr>
          <a:lstStyle/>
          <a:p>
            <a:r>
              <a:rPr lang="en-US" sz="3200" dirty="0"/>
              <a:t>A New Version of Earth-Moon’s Genesis is Added to NASA’s Existing Four Versions</a:t>
            </a:r>
          </a:p>
        </p:txBody>
      </p:sp>
      <p:sp>
        <p:nvSpPr>
          <p:cNvPr id="3" name="Content Placeholder 2"/>
          <p:cNvSpPr>
            <a:spLocks noGrp="1"/>
          </p:cNvSpPr>
          <p:nvPr>
            <p:ph idx="1"/>
          </p:nvPr>
        </p:nvSpPr>
        <p:spPr>
          <a:xfrm>
            <a:off x="457200" y="2438401"/>
            <a:ext cx="8229600" cy="2743200"/>
          </a:xfrm>
        </p:spPr>
        <p:txBody>
          <a:bodyPr>
            <a:normAutofit/>
          </a:bodyPr>
          <a:lstStyle/>
          <a:p>
            <a:pPr marL="514350" indent="-514350">
              <a:buFont typeface="+mj-lt"/>
              <a:buAutoNum type="arabicPeriod"/>
            </a:pPr>
            <a:r>
              <a:rPr lang="en-US" dirty="0"/>
              <a:t>Binary Model</a:t>
            </a:r>
          </a:p>
          <a:p>
            <a:pPr marL="514350" indent="-514350">
              <a:buFont typeface="+mj-lt"/>
              <a:buAutoNum type="arabicPeriod"/>
            </a:pPr>
            <a:r>
              <a:rPr lang="en-US" dirty="0"/>
              <a:t>Fission Model</a:t>
            </a:r>
          </a:p>
          <a:p>
            <a:pPr marL="514350" indent="-514350">
              <a:buAutoNum type="arabicPeriod" startAt="3"/>
            </a:pPr>
            <a:r>
              <a:rPr lang="en-US" dirty="0"/>
              <a:t>Capture Model</a:t>
            </a:r>
          </a:p>
          <a:p>
            <a:pPr marL="514350" indent="-514350">
              <a:buAutoNum type="arabicPeriod" startAt="3"/>
            </a:pPr>
            <a:r>
              <a:rPr lang="en-US" dirty="0"/>
              <a:t>Collision Model with Accretion – 4.5 </a:t>
            </a:r>
            <a:r>
              <a:rPr lang="en-US" dirty="0" err="1"/>
              <a:t>bya</a:t>
            </a:r>
            <a:endParaRPr lang="en-US" dirty="0"/>
          </a:p>
          <a:p>
            <a:pPr marL="514350" indent="-514350">
              <a:buAutoNum type="arabicPeriod" startAt="3"/>
            </a:pPr>
            <a:r>
              <a:rPr lang="en-US" dirty="0"/>
              <a:t>Metamorphosis with collision and capture modes – 3.9 </a:t>
            </a:r>
            <a:r>
              <a:rPr lang="en-US" dirty="0" err="1"/>
              <a:t>bya</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a:t>
            </a:fld>
            <a:endParaRPr lang="en-US" dirty="0"/>
          </a:p>
        </p:txBody>
      </p:sp>
    </p:spTree>
    <p:extLst>
      <p:ext uri="{BB962C8B-B14F-4D97-AF65-F5344CB8AC3E}">
        <p14:creationId xmlns:p14="http://schemas.microsoft.com/office/powerpoint/2010/main" val="187440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7162800" cy="1080938"/>
          </a:xfrm>
        </p:spPr>
        <p:txBody>
          <a:bodyPr/>
          <a:lstStyle/>
          <a:p>
            <a:r>
              <a:rPr lang="en-US" dirty="0"/>
              <a:t>NASA’s Currently Accepted Model</a:t>
            </a:r>
          </a:p>
        </p:txBody>
      </p:sp>
      <p:sp>
        <p:nvSpPr>
          <p:cNvPr id="3" name="Content Placeholder 2"/>
          <p:cNvSpPr>
            <a:spLocks noGrp="1"/>
          </p:cNvSpPr>
          <p:nvPr>
            <p:ph idx="1"/>
          </p:nvPr>
        </p:nvSpPr>
        <p:spPr/>
        <p:txBody>
          <a:bodyPr>
            <a:normAutofit lnSpcReduction="10000"/>
          </a:bodyPr>
          <a:lstStyle/>
          <a:p>
            <a:r>
              <a:rPr lang="en-US" b="1" dirty="0">
                <a:solidFill>
                  <a:schemeClr val="bg1"/>
                </a:solidFill>
              </a:rPr>
              <a:t>Collision model</a:t>
            </a:r>
            <a:r>
              <a:rPr lang="en-US" dirty="0">
                <a:solidFill>
                  <a:schemeClr val="bg1"/>
                </a:solidFill>
              </a:rPr>
              <a:t> </a:t>
            </a:r>
            <a:r>
              <a:rPr lang="en-US" dirty="0"/>
              <a:t>is supported by computer simulation of a proto-moon glancing impact with impact debris accreting to form Moon</a:t>
            </a:r>
          </a:p>
          <a:p>
            <a:r>
              <a:rPr lang="en-US" dirty="0"/>
              <a:t>May or may not explain:  similarity between Earth’s mantle and Moon’s densities; and common origins of oxygen isotopes found in their crusts.  Should these factors be similar?</a:t>
            </a:r>
          </a:p>
          <a:p>
            <a:r>
              <a:rPr lang="en-US" dirty="0"/>
              <a:t> The model in desperation combines both the fission and capture models in support of Apollo Mission data in explaining our genesis</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20</a:t>
            </a:fld>
            <a:endParaRPr lang="en-US" dirty="0"/>
          </a:p>
        </p:txBody>
      </p:sp>
    </p:spTree>
    <p:extLst>
      <p:ext uri="{BB962C8B-B14F-4D97-AF65-F5344CB8AC3E}">
        <p14:creationId xmlns:p14="http://schemas.microsoft.com/office/powerpoint/2010/main" val="204102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35" y="843009"/>
            <a:ext cx="7217745" cy="909591"/>
          </a:xfrm>
        </p:spPr>
        <p:txBody>
          <a:bodyPr>
            <a:normAutofit fontScale="90000"/>
          </a:bodyPr>
          <a:lstStyle/>
          <a:p>
            <a:r>
              <a:rPr lang="en-US" dirty="0"/>
              <a:t>Depiction of Giant Impact Hypothesis by NASA</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163" r="9163"/>
          <a:stretch>
            <a:fillRect/>
          </a:stretch>
        </p:blipFill>
        <p:spPr>
          <a:xfrm>
            <a:off x="3581400" y="2076794"/>
            <a:ext cx="3917217" cy="3599312"/>
          </a:xfrm>
        </p:spPr>
      </p:pic>
      <p:sp>
        <p:nvSpPr>
          <p:cNvPr id="4" name="Text Placeholder 3"/>
          <p:cNvSpPr>
            <a:spLocks noGrp="1"/>
          </p:cNvSpPr>
          <p:nvPr>
            <p:ph type="body" sz="half" idx="2"/>
          </p:nvPr>
        </p:nvSpPr>
        <p:spPr>
          <a:xfrm>
            <a:off x="207535" y="2209800"/>
            <a:ext cx="3145265" cy="3352800"/>
          </a:xfrm>
        </p:spPr>
        <p:txBody>
          <a:bodyPr>
            <a:noAutofit/>
          </a:bodyPr>
          <a:lstStyle/>
          <a:p>
            <a:r>
              <a:rPr lang="en-US" sz="1600" dirty="0"/>
              <a:t>Such collisions  were considered by the academic community as fatal to both bodies leaving only behind only large pieces of debris due to the immense dissipation of kinetic energy.  An exception was granted to explain the Apollo Mission data.</a:t>
            </a:r>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21</a:t>
            </a:fld>
            <a:endParaRPr lang="en-US" dirty="0"/>
          </a:p>
        </p:txBody>
      </p:sp>
    </p:spTree>
    <p:extLst>
      <p:ext uri="{BB962C8B-B14F-4D97-AF65-F5344CB8AC3E}">
        <p14:creationId xmlns:p14="http://schemas.microsoft.com/office/powerpoint/2010/main" val="301260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77" y="684625"/>
            <a:ext cx="8229600" cy="1096962"/>
          </a:xfrm>
        </p:spPr>
        <p:txBody>
          <a:bodyPr>
            <a:normAutofit/>
          </a:bodyPr>
          <a:lstStyle/>
          <a:p>
            <a:r>
              <a:rPr lang="en-US" sz="3200" dirty="0"/>
              <a:t>Problems with Giant Impact Hypothesis</a:t>
            </a:r>
          </a:p>
        </p:txBody>
      </p:sp>
      <p:sp>
        <p:nvSpPr>
          <p:cNvPr id="3" name="Content Placeholder 2"/>
          <p:cNvSpPr>
            <a:spLocks noGrp="1"/>
          </p:cNvSpPr>
          <p:nvPr>
            <p:ph idx="1"/>
          </p:nvPr>
        </p:nvSpPr>
        <p:spPr>
          <a:xfrm>
            <a:off x="457200" y="2133600"/>
            <a:ext cx="8229600" cy="3810000"/>
          </a:xfrm>
        </p:spPr>
        <p:txBody>
          <a:bodyPr>
            <a:normAutofit/>
          </a:bodyPr>
          <a:lstStyle/>
          <a:p>
            <a:r>
              <a:rPr lang="en-US" sz="2200" dirty="0"/>
              <a:t>Same issue as fission model; spin rate too high to achieve adequate angular momentum</a:t>
            </a:r>
          </a:p>
          <a:p>
            <a:r>
              <a:rPr lang="en-US" sz="2200" dirty="0"/>
              <a:t>Moon rocks do not have sign of vaporization in their chemistry; needs to exceed 1200°K</a:t>
            </a:r>
          </a:p>
          <a:p>
            <a:r>
              <a:rPr lang="en-US" sz="2200" dirty="0"/>
              <a:t>Moon lacks water bearing minerals like Earth</a:t>
            </a:r>
          </a:p>
          <a:p>
            <a:r>
              <a:rPr lang="en-US" sz="2200" dirty="0"/>
              <a:t>Liquid mare flows lasting 600 million years</a:t>
            </a:r>
          </a:p>
          <a:p>
            <a:r>
              <a:rPr lang="en-US" sz="2200" dirty="0"/>
              <a:t>Low velocity impacts causing “mascons” within Moon’s </a:t>
            </a:r>
            <a:r>
              <a:rPr lang="en-US" sz="2200" dirty="0" err="1"/>
              <a:t>regalith</a:t>
            </a:r>
            <a:endParaRPr lang="en-US" sz="2200" dirty="0"/>
          </a:p>
          <a:p>
            <a:r>
              <a:rPr lang="en-US" sz="2200" b="1" dirty="0">
                <a:solidFill>
                  <a:schemeClr val="bg1"/>
                </a:solidFill>
              </a:rPr>
              <a:t>All these problems are addressed by the new hypothesis, “The Earth’s Metamorphosis” (EMM)</a:t>
            </a:r>
          </a:p>
        </p:txBody>
      </p:sp>
      <p:sp>
        <p:nvSpPr>
          <p:cNvPr id="4" name="Date Placeholder 3"/>
          <p:cNvSpPr>
            <a:spLocks noGrp="1"/>
          </p:cNvSpPr>
          <p:nvPr>
            <p:ph type="dt" sz="half" idx="10"/>
          </p:nvPr>
        </p:nvSpPr>
        <p:spPr>
          <a:xfrm>
            <a:off x="5367881" y="5936188"/>
            <a:ext cx="2057400" cy="365125"/>
          </a:xfrm>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dirty="0">
                <a:ea typeface="Times New Roman" panose="02020603050405020304" pitchFamily="18" charset="0"/>
                <a:cs typeface="Calibri" panose="020F0502020204030204" pitchFamily="34" charset="0"/>
              </a:rPr>
              <a:t>Copyright © 2017 Douglas B. Ettinger. </a:t>
            </a:r>
          </a:p>
          <a:p>
            <a:r>
              <a:rPr lang="en-US" b="1" dirty="0">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22</a:t>
            </a:fld>
            <a:endParaRPr lang="en-US" dirty="0"/>
          </a:p>
        </p:txBody>
      </p:sp>
    </p:spTree>
    <p:extLst>
      <p:ext uri="{BB962C8B-B14F-4D97-AF65-F5344CB8AC3E}">
        <p14:creationId xmlns:p14="http://schemas.microsoft.com/office/powerpoint/2010/main" val="116663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46687"/>
            <a:ext cx="6887390" cy="1080938"/>
          </a:xfrm>
        </p:spPr>
        <p:txBody>
          <a:bodyPr>
            <a:normAutofit fontScale="90000"/>
          </a:bodyPr>
          <a:lstStyle/>
          <a:p>
            <a:r>
              <a:rPr lang="en-US" dirty="0"/>
              <a:t>Earth’s Metamorphosis Challenges </a:t>
            </a:r>
            <a:br>
              <a:rPr lang="en-US" dirty="0"/>
            </a:br>
            <a:r>
              <a:rPr lang="en-US" dirty="0"/>
              <a:t>NASA’s Giant Impact Hypothesis</a:t>
            </a:r>
          </a:p>
        </p:txBody>
      </p:sp>
      <p:sp>
        <p:nvSpPr>
          <p:cNvPr id="3" name="Content Placeholder 2"/>
          <p:cNvSpPr>
            <a:spLocks noGrp="1"/>
          </p:cNvSpPr>
          <p:nvPr>
            <p:ph sz="half" idx="1"/>
          </p:nvPr>
        </p:nvSpPr>
        <p:spPr>
          <a:xfrm>
            <a:off x="191684" y="2133600"/>
            <a:ext cx="3770716" cy="3802588"/>
          </a:xfrm>
        </p:spPr>
        <p:txBody>
          <a:bodyPr>
            <a:normAutofit fontScale="77500" lnSpcReduction="20000"/>
          </a:bodyPr>
          <a:lstStyle/>
          <a:p>
            <a:endParaRPr lang="en-US" dirty="0"/>
          </a:p>
          <a:p>
            <a:r>
              <a:rPr lang="en-US" sz="2900" dirty="0"/>
              <a:t>Can a combination collision-capture model replace the favored Giant Impact Hypothesis  that uses a collision-fission-accretion model?  </a:t>
            </a:r>
          </a:p>
          <a:p>
            <a:r>
              <a:rPr lang="en-US" sz="2900" dirty="0"/>
              <a:t>Can all of the big questions be answered?</a:t>
            </a:r>
          </a:p>
          <a:p>
            <a:r>
              <a:rPr lang="en-US" sz="2900" dirty="0"/>
              <a:t>The culprits are shown to scale: Earth, Moon and Rogue Planet (Impactor)</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53892" y="3069565"/>
            <a:ext cx="3174603" cy="2133333"/>
          </a:xfrm>
        </p:spPr>
      </p:pic>
      <p:sp>
        <p:nvSpPr>
          <p:cNvPr id="4" name="Date Placeholder 3"/>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23</a:t>
            </a:fld>
            <a:endParaRPr lang="en-US" dirty="0"/>
          </a:p>
        </p:txBody>
      </p:sp>
    </p:spTree>
    <p:extLst>
      <p:ext uri="{BB962C8B-B14F-4D97-AF65-F5344CB8AC3E}">
        <p14:creationId xmlns:p14="http://schemas.microsoft.com/office/powerpoint/2010/main" val="2298520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3228"/>
            <a:ext cx="7010400" cy="954014"/>
          </a:xfrm>
        </p:spPr>
        <p:txBody>
          <a:bodyPr>
            <a:noAutofit/>
          </a:bodyPr>
          <a:lstStyle/>
          <a:p>
            <a:r>
              <a:rPr lang="en-US" dirty="0"/>
              <a:t>Phases of Earth’s Metamorphosis</a:t>
            </a:r>
          </a:p>
        </p:txBody>
      </p:sp>
      <p:sp>
        <p:nvSpPr>
          <p:cNvPr id="3" name="Content Placeholder 2"/>
          <p:cNvSpPr>
            <a:spLocks noGrp="1"/>
          </p:cNvSpPr>
          <p:nvPr>
            <p:ph idx="1"/>
          </p:nvPr>
        </p:nvSpPr>
        <p:spPr>
          <a:xfrm>
            <a:off x="525780" y="2209800"/>
            <a:ext cx="6887389" cy="3599316"/>
          </a:xfrm>
        </p:spPr>
        <p:txBody>
          <a:bodyPr>
            <a:normAutofit/>
          </a:bodyPr>
          <a:lstStyle/>
          <a:p>
            <a:endParaRPr lang="en-US" dirty="0"/>
          </a:p>
          <a:p>
            <a:r>
              <a:rPr lang="en-US" dirty="0"/>
              <a:t> Solar System is Young and Pristine</a:t>
            </a:r>
          </a:p>
          <a:p>
            <a:r>
              <a:rPr lang="en-US" dirty="0"/>
              <a:t> Rogue Planet Enters System</a:t>
            </a:r>
          </a:p>
          <a:p>
            <a:r>
              <a:rPr lang="en-US" dirty="0"/>
              <a:t> Rogue Planet Collides with Gaia</a:t>
            </a:r>
          </a:p>
          <a:p>
            <a:r>
              <a:rPr lang="en-US" dirty="0"/>
              <a:t> Inelastic Collision with Debris Follows </a:t>
            </a:r>
          </a:p>
          <a:p>
            <a:r>
              <a:rPr lang="en-US" dirty="0"/>
              <a:t> Orbital Displacement Occurs</a:t>
            </a:r>
          </a:p>
          <a:p>
            <a:r>
              <a:rPr lang="en-US" dirty="0"/>
              <a:t> Earth Shares Orbit with Moon</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24</a:t>
            </a:fld>
            <a:endParaRPr lang="en-US" dirty="0"/>
          </a:p>
        </p:txBody>
      </p:sp>
    </p:spTree>
    <p:extLst>
      <p:ext uri="{BB962C8B-B14F-4D97-AF65-F5344CB8AC3E}">
        <p14:creationId xmlns:p14="http://schemas.microsoft.com/office/powerpoint/2010/main" val="195899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7" y="483642"/>
            <a:ext cx="7376443" cy="1615417"/>
          </a:xfrm>
        </p:spPr>
        <p:txBody>
          <a:bodyPr>
            <a:normAutofit/>
          </a:bodyPr>
          <a:lstStyle/>
          <a:p>
            <a:r>
              <a:rPr lang="en-US" sz="3200" dirty="0"/>
              <a:t>The Beginning of Earth’s Metamorphosis -  A Rogue Planet Enters Solar System and Orbits Sun</a:t>
            </a:r>
          </a:p>
        </p:txBody>
      </p:sp>
      <p:sp>
        <p:nvSpPr>
          <p:cNvPr id="3" name="Content Placeholder 2"/>
          <p:cNvSpPr>
            <a:spLocks noGrp="1"/>
          </p:cNvSpPr>
          <p:nvPr>
            <p:ph idx="1"/>
          </p:nvPr>
        </p:nvSpPr>
        <p:spPr>
          <a:xfrm>
            <a:off x="457200" y="2971800"/>
            <a:ext cx="8229600" cy="2849563"/>
          </a:xfrm>
        </p:spPr>
        <p:txBody>
          <a:bodyPr>
            <a:normAutofit/>
          </a:bodyPr>
          <a:lstStyle/>
          <a:p>
            <a:r>
              <a:rPr lang="en-US" dirty="0"/>
              <a:t>Another possible fifth model to replace NASA’s Giant Impact Hypothesis for the Earth-Moon System Genesis</a:t>
            </a:r>
          </a:p>
          <a:p>
            <a:r>
              <a:rPr lang="en-US" dirty="0"/>
              <a:t>Combines collision and capture type models</a:t>
            </a:r>
          </a:p>
          <a:p>
            <a:r>
              <a:rPr lang="en-US" dirty="0"/>
              <a:t>See more details at </a:t>
            </a:r>
            <a:r>
              <a:rPr lang="en-US" dirty="0">
                <a:hlinkClick r:id="rId2"/>
              </a:rPr>
              <a:t>www.ettingerjournals.com</a:t>
            </a:r>
            <a:r>
              <a:rPr lang="en-US" dirty="0"/>
              <a:t> </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25</a:t>
            </a:fld>
            <a:endParaRPr lang="en-US" dirty="0"/>
          </a:p>
        </p:txBody>
      </p:sp>
    </p:spTree>
    <p:extLst>
      <p:ext uri="{BB962C8B-B14F-4D97-AF65-F5344CB8AC3E}">
        <p14:creationId xmlns:p14="http://schemas.microsoft.com/office/powerpoint/2010/main" val="1675323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4383"/>
            <a:ext cx="7467600" cy="1310617"/>
          </a:xfrm>
        </p:spPr>
        <p:txBody>
          <a:bodyPr>
            <a:normAutofit/>
          </a:bodyPr>
          <a:lstStyle/>
          <a:p>
            <a:r>
              <a:rPr lang="en-US" sz="2800" dirty="0"/>
              <a:t>The Beginning of Earth’s Metamorphosis -  A Rogue Planet Impacts Gaia between Mars and Jupiter</a:t>
            </a:r>
          </a:p>
        </p:txBody>
      </p:sp>
      <p:sp>
        <p:nvSpPr>
          <p:cNvPr id="3" name="Content Placeholder 2"/>
          <p:cNvSpPr>
            <a:spLocks noGrp="1"/>
          </p:cNvSpPr>
          <p:nvPr>
            <p:ph idx="1"/>
          </p:nvPr>
        </p:nvSpPr>
        <p:spPr>
          <a:xfrm>
            <a:off x="457200" y="2362200"/>
            <a:ext cx="8229600" cy="3763963"/>
          </a:xfrm>
        </p:spPr>
        <p:txBody>
          <a:bodyPr>
            <a:normAutofit/>
          </a:bodyPr>
          <a:lstStyle/>
          <a:p>
            <a:pPr marL="0" indent="0" algn="ctr">
              <a:buNone/>
            </a:pPr>
            <a:r>
              <a:rPr lang="en-US" dirty="0"/>
              <a:t>Trajectory of Intruder:</a:t>
            </a:r>
          </a:p>
          <a:p>
            <a:pPr marL="0" indent="0" algn="ctr">
              <a:buNone/>
            </a:pPr>
            <a:endParaRPr lang="en-US" dirty="0"/>
          </a:p>
          <a:p>
            <a:r>
              <a:rPr lang="en-US" dirty="0"/>
              <a:t>Highly elliptical, retrograde , and inclined orbit</a:t>
            </a:r>
          </a:p>
          <a:p>
            <a:r>
              <a:rPr lang="en-US" dirty="0"/>
              <a:t>Crossing orbital paths of most planets beyond Mars</a:t>
            </a:r>
          </a:p>
          <a:p>
            <a:r>
              <a:rPr lang="en-US" dirty="0"/>
              <a:t>Aphelion at about 2.7 AU, the orbital location of Gaia</a:t>
            </a:r>
          </a:p>
          <a:p>
            <a:r>
              <a:rPr lang="en-US" dirty="0"/>
              <a:t>Planet was captured early, within first 900 million years</a:t>
            </a:r>
          </a:p>
          <a:p>
            <a:r>
              <a:rPr lang="en-US" dirty="0"/>
              <a:t>Planet may actually have been a satellite of a larger captured planet</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a:xfrm>
            <a:off x="7848600" y="753228"/>
            <a:ext cx="1157674" cy="1090789"/>
          </a:xfrm>
        </p:spPr>
        <p:txBody>
          <a:bodyPr/>
          <a:lstStyle/>
          <a:p>
            <a:fld id="{19144D89-8E09-4D41-BE31-67F15778E33A}" type="slidenum">
              <a:rPr lang="en-US" smtClean="0"/>
              <a:t>26</a:t>
            </a:fld>
            <a:endParaRPr lang="en-US" dirty="0"/>
          </a:p>
        </p:txBody>
      </p:sp>
    </p:spTree>
    <p:extLst>
      <p:ext uri="{BB962C8B-B14F-4D97-AF65-F5344CB8AC3E}">
        <p14:creationId xmlns:p14="http://schemas.microsoft.com/office/powerpoint/2010/main" val="193334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5466"/>
            <a:ext cx="6896534" cy="1080938"/>
          </a:xfrm>
        </p:spPr>
        <p:txBody>
          <a:bodyPr>
            <a:normAutofit/>
          </a:bodyPr>
          <a:lstStyle/>
          <a:p>
            <a:r>
              <a:rPr lang="en-US" dirty="0"/>
              <a:t>Proposed Properties of Rogue Planet</a:t>
            </a:r>
          </a:p>
        </p:txBody>
      </p:sp>
      <p:sp>
        <p:nvSpPr>
          <p:cNvPr id="3" name="Content Placeholder 2"/>
          <p:cNvSpPr>
            <a:spLocks noGrp="1"/>
          </p:cNvSpPr>
          <p:nvPr>
            <p:ph idx="1"/>
          </p:nvPr>
        </p:nvSpPr>
        <p:spPr/>
        <p:txBody>
          <a:bodyPr>
            <a:normAutofit/>
          </a:bodyPr>
          <a:lstStyle/>
          <a:p>
            <a:r>
              <a:rPr lang="en-US" dirty="0"/>
              <a:t>Size is between Mars and Ganymede</a:t>
            </a:r>
          </a:p>
          <a:p>
            <a:r>
              <a:rPr lang="en-US" dirty="0"/>
              <a:t>Mass is  roughly that of Mars</a:t>
            </a:r>
          </a:p>
          <a:p>
            <a:r>
              <a:rPr lang="en-US" dirty="0"/>
              <a:t>Density is  due to mostly to frozen volatiles with small iron or sulfur core</a:t>
            </a:r>
          </a:p>
          <a:p>
            <a:r>
              <a:rPr lang="en-US" dirty="0"/>
              <a:t>Velocity is estimated at 45 km/s; Mercury’s is 40 km/s</a:t>
            </a:r>
          </a:p>
          <a:p>
            <a:pPr marL="0" indent="0">
              <a:buNone/>
            </a:pP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27</a:t>
            </a:fld>
            <a:endParaRPr lang="en-US" dirty="0"/>
          </a:p>
        </p:txBody>
      </p:sp>
    </p:spTree>
    <p:extLst>
      <p:ext uri="{BB962C8B-B14F-4D97-AF65-F5344CB8AC3E}">
        <p14:creationId xmlns:p14="http://schemas.microsoft.com/office/powerpoint/2010/main" val="162599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26" y="689022"/>
            <a:ext cx="8229600" cy="1219200"/>
          </a:xfrm>
        </p:spPr>
        <p:txBody>
          <a:bodyPr>
            <a:normAutofit/>
          </a:bodyPr>
          <a:lstStyle/>
          <a:p>
            <a:r>
              <a:rPr lang="en-US" dirty="0"/>
              <a:t>Rogue Planet Changes Gaia’s Appearance and Composition</a:t>
            </a:r>
          </a:p>
        </p:txBody>
      </p:sp>
      <p:sp>
        <p:nvSpPr>
          <p:cNvPr id="3" name="Content Placeholder 2"/>
          <p:cNvSpPr>
            <a:spLocks noGrp="1"/>
          </p:cNvSpPr>
          <p:nvPr>
            <p:ph idx="1"/>
          </p:nvPr>
        </p:nvSpPr>
        <p:spPr>
          <a:xfrm>
            <a:off x="457200" y="2209800"/>
            <a:ext cx="8229600" cy="3916363"/>
          </a:xfrm>
        </p:spPr>
        <p:txBody>
          <a:bodyPr/>
          <a:lstStyle/>
          <a:p>
            <a:r>
              <a:rPr lang="en-US" dirty="0"/>
              <a:t>Kinetic energy is absorbed into tilting and displacing Gaia’s orbit</a:t>
            </a:r>
          </a:p>
          <a:p>
            <a:r>
              <a:rPr lang="en-US" dirty="0"/>
              <a:t>The place of impact creates the expulsion and mixing of materials to create the first granitic giant continent</a:t>
            </a:r>
          </a:p>
          <a:p>
            <a:r>
              <a:rPr lang="en-US" dirty="0"/>
              <a:t>Gaia’s volume is bloated and causes cracks in the original cooling crust subsequently causing plate tectonics</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28</a:t>
            </a:fld>
            <a:endParaRPr lang="en-US" dirty="0"/>
          </a:p>
        </p:txBody>
      </p:sp>
    </p:spTree>
    <p:extLst>
      <p:ext uri="{BB962C8B-B14F-4D97-AF65-F5344CB8AC3E}">
        <p14:creationId xmlns:p14="http://schemas.microsoft.com/office/powerpoint/2010/main" val="80096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3079"/>
            <a:ext cx="6896534" cy="1080938"/>
          </a:xfrm>
        </p:spPr>
        <p:txBody>
          <a:bodyPr>
            <a:normAutofit/>
          </a:bodyPr>
          <a:lstStyle/>
          <a:p>
            <a:r>
              <a:rPr lang="en-US" dirty="0"/>
              <a:t>Resulting New Solar System Configuration</a:t>
            </a:r>
          </a:p>
        </p:txBody>
      </p:sp>
      <p:sp>
        <p:nvSpPr>
          <p:cNvPr id="3" name="Content Placeholder 2"/>
          <p:cNvSpPr>
            <a:spLocks noGrp="1"/>
          </p:cNvSpPr>
          <p:nvPr>
            <p:ph idx="1"/>
          </p:nvPr>
        </p:nvSpPr>
        <p:spPr/>
        <p:txBody>
          <a:bodyPr>
            <a:normAutofit/>
          </a:bodyPr>
          <a:lstStyle/>
          <a:p>
            <a:r>
              <a:rPr lang="en-US" dirty="0"/>
              <a:t>Very molten Gaia absorbs mass of rogue planet in an </a:t>
            </a:r>
            <a:r>
              <a:rPr lang="en-US" b="1" dirty="0">
                <a:solidFill>
                  <a:schemeClr val="bg1"/>
                </a:solidFill>
              </a:rPr>
              <a:t>inelastic collision</a:t>
            </a:r>
          </a:p>
          <a:p>
            <a:r>
              <a:rPr lang="en-US" dirty="0"/>
              <a:t>Debris is created that forms the Main Belt of </a:t>
            </a:r>
            <a:r>
              <a:rPr lang="en-US" b="1" dirty="0">
                <a:solidFill>
                  <a:schemeClr val="bg1"/>
                </a:solidFill>
              </a:rPr>
              <a:t>asteroids</a:t>
            </a:r>
          </a:p>
          <a:p>
            <a:r>
              <a:rPr lang="en-US" dirty="0"/>
              <a:t>Other debris is created to cause the </a:t>
            </a:r>
            <a:r>
              <a:rPr lang="en-US" b="1" dirty="0">
                <a:solidFill>
                  <a:schemeClr val="bg1"/>
                </a:solidFill>
              </a:rPr>
              <a:t>Late Heavy Bombardment (LHB) period</a:t>
            </a:r>
          </a:p>
          <a:p>
            <a:r>
              <a:rPr lang="en-US" dirty="0"/>
              <a:t>Gaia’s orbit is displaced inward almost </a:t>
            </a:r>
            <a:r>
              <a:rPr lang="en-US" dirty="0">
                <a:solidFill>
                  <a:schemeClr val="bg1"/>
                </a:solidFill>
              </a:rPr>
              <a:t>matching  the Moon’s orbital path</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29</a:t>
            </a:fld>
            <a:endParaRPr lang="en-US" dirty="0"/>
          </a:p>
        </p:txBody>
      </p:sp>
    </p:spTree>
    <p:extLst>
      <p:ext uri="{BB962C8B-B14F-4D97-AF65-F5344CB8AC3E}">
        <p14:creationId xmlns:p14="http://schemas.microsoft.com/office/powerpoint/2010/main" val="318010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6887390" cy="1080938"/>
          </a:xfrm>
        </p:spPr>
        <p:txBody>
          <a:bodyPr>
            <a:normAutofit/>
          </a:bodyPr>
          <a:lstStyle/>
          <a:p>
            <a:r>
              <a:rPr lang="en-US" dirty="0"/>
              <a:t>Timelines for Modern Ideas and Ages of Earth-Moon System</a:t>
            </a:r>
          </a:p>
        </p:txBody>
      </p:sp>
      <p:sp>
        <p:nvSpPr>
          <p:cNvPr id="3" name="Content Placeholder 2"/>
          <p:cNvSpPr>
            <a:spLocks noGrp="1"/>
          </p:cNvSpPr>
          <p:nvPr>
            <p:ph sz="half" idx="1"/>
          </p:nvPr>
        </p:nvSpPr>
        <p:spPr/>
        <p:txBody>
          <a:bodyPr>
            <a:normAutofit fontScale="85000" lnSpcReduction="10000"/>
          </a:bodyPr>
          <a:lstStyle/>
          <a:p>
            <a:r>
              <a:rPr lang="en-US" dirty="0"/>
              <a:t>Radiometric dating-1930</a:t>
            </a:r>
          </a:p>
          <a:p>
            <a:r>
              <a:rPr lang="en-US" dirty="0"/>
              <a:t>Apollo Missions from 1961 to 1972</a:t>
            </a:r>
          </a:p>
          <a:p>
            <a:r>
              <a:rPr lang="en-US" dirty="0"/>
              <a:t>First publication of Giant Impact – 1975</a:t>
            </a:r>
          </a:p>
          <a:p>
            <a:r>
              <a:rPr lang="en-US" dirty="0"/>
              <a:t>Published analysis of Moon rocks isotopes similar to Earth’s – 2001</a:t>
            </a:r>
          </a:p>
          <a:p>
            <a:r>
              <a:rPr lang="en-US" dirty="0"/>
              <a:t>Proposed Impactors came from </a:t>
            </a:r>
            <a:r>
              <a:rPr lang="en-US" dirty="0" err="1"/>
              <a:t>LaGrangian</a:t>
            </a:r>
            <a:r>
              <a:rPr lang="en-US" dirty="0"/>
              <a:t> points – 2004 and 2011</a:t>
            </a:r>
          </a:p>
        </p:txBody>
      </p:sp>
      <p:sp>
        <p:nvSpPr>
          <p:cNvPr id="4" name="Content Placeholder 3"/>
          <p:cNvSpPr>
            <a:spLocks noGrp="1"/>
          </p:cNvSpPr>
          <p:nvPr>
            <p:ph sz="half" idx="2"/>
          </p:nvPr>
        </p:nvSpPr>
        <p:spPr>
          <a:xfrm>
            <a:off x="4495800" y="2286000"/>
            <a:ext cx="4343400" cy="3581400"/>
          </a:xfrm>
        </p:spPr>
        <p:txBody>
          <a:bodyPr>
            <a:normAutofit fontScale="92500" lnSpcReduction="20000"/>
          </a:bodyPr>
          <a:lstStyle/>
          <a:p>
            <a:r>
              <a:rPr lang="en-US" dirty="0"/>
              <a:t>Birth of solar sys.- 4.6 </a:t>
            </a:r>
            <a:r>
              <a:rPr lang="en-US" dirty="0" err="1"/>
              <a:t>bya</a:t>
            </a:r>
            <a:endParaRPr lang="en-US" dirty="0"/>
          </a:p>
          <a:p>
            <a:r>
              <a:rPr lang="en-US" dirty="0"/>
              <a:t>Age of Moon-4.53 to 4.48 </a:t>
            </a:r>
            <a:r>
              <a:rPr lang="en-US" dirty="0" err="1"/>
              <a:t>bya</a:t>
            </a:r>
            <a:endParaRPr lang="en-US" dirty="0"/>
          </a:p>
          <a:p>
            <a:r>
              <a:rPr lang="en-US" dirty="0"/>
              <a:t>Age of oldest Earth rocks – 4.28 to 3.8 </a:t>
            </a:r>
            <a:r>
              <a:rPr lang="en-US" dirty="0" err="1"/>
              <a:t>bya</a:t>
            </a:r>
            <a:r>
              <a:rPr lang="en-US" dirty="0"/>
              <a:t>.</a:t>
            </a:r>
          </a:p>
          <a:p>
            <a:r>
              <a:rPr lang="en-US" dirty="0"/>
              <a:t>Age of LHB and metamorphosis event 4.1 - 3.9 </a:t>
            </a:r>
            <a:r>
              <a:rPr lang="en-US" dirty="0" err="1"/>
              <a:t>bya</a:t>
            </a:r>
            <a:endParaRPr lang="en-US" dirty="0"/>
          </a:p>
          <a:p>
            <a:r>
              <a:rPr lang="en-US" dirty="0"/>
              <a:t>Cooling of Moon’s mares – 4.0 to 3.16 </a:t>
            </a:r>
            <a:r>
              <a:rPr lang="en-US" dirty="0" err="1"/>
              <a:t>bya</a:t>
            </a:r>
            <a:endParaRPr lang="en-US" dirty="0"/>
          </a:p>
          <a:p>
            <a:r>
              <a:rPr lang="en-US" dirty="0"/>
              <a:t>Life (RNA/DNA) begins on Earth – 3.8 to 3.2 </a:t>
            </a:r>
            <a:r>
              <a:rPr lang="en-US" dirty="0" err="1"/>
              <a:t>bya</a:t>
            </a:r>
            <a:r>
              <a:rPr lang="en-US" dirty="0"/>
              <a:t> with surface temp. 80°C to 70°C</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a:t>
            </a:fld>
            <a:endParaRPr lang="en-US" dirty="0"/>
          </a:p>
        </p:txBody>
      </p:sp>
    </p:spTree>
    <p:extLst>
      <p:ext uri="{BB962C8B-B14F-4D97-AF65-F5344CB8AC3E}">
        <p14:creationId xmlns:p14="http://schemas.microsoft.com/office/powerpoint/2010/main" val="310860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7"/>
            <a:ext cx="7272881" cy="1012104"/>
          </a:xfrm>
        </p:spPr>
        <p:txBody>
          <a:bodyPr>
            <a:noAutofit/>
          </a:bodyPr>
          <a:lstStyle/>
          <a:p>
            <a:r>
              <a:rPr lang="en-US" dirty="0"/>
              <a:t>Collision Between Watery Gaia and Frozen Planetoid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192" b="7192"/>
          <a:stretch>
            <a:fillRect/>
          </a:stretch>
        </p:blipFill>
        <p:spPr>
          <a:xfrm>
            <a:off x="2641452" y="2019190"/>
            <a:ext cx="4826147" cy="3619610"/>
          </a:xfrm>
        </p:spPr>
      </p:pic>
      <p:sp>
        <p:nvSpPr>
          <p:cNvPr id="14" name="Text Placeholder 13"/>
          <p:cNvSpPr>
            <a:spLocks noGrp="1"/>
          </p:cNvSpPr>
          <p:nvPr>
            <p:ph type="body" sz="half" idx="2"/>
          </p:nvPr>
        </p:nvSpPr>
        <p:spPr>
          <a:xfrm>
            <a:off x="228600" y="2062720"/>
            <a:ext cx="2362200" cy="3576080"/>
          </a:xfrm>
        </p:spPr>
        <p:txBody>
          <a:bodyPr>
            <a:normAutofit fontScale="92500" lnSpcReduction="20000"/>
          </a:bodyPr>
          <a:lstStyle/>
          <a:p>
            <a:r>
              <a:rPr lang="en-US" sz="2400" b="1" dirty="0"/>
              <a:t>The initial contact of a major collision between a watery Planet Gaia and a rogue icy planetoid occurred in Gaia's pristine orbit between Mars and Jupiter about 3.9 </a:t>
            </a:r>
            <a:r>
              <a:rPr lang="en-US" sz="2400" b="1" dirty="0" err="1"/>
              <a:t>bya</a:t>
            </a:r>
            <a:endParaRPr lang="en-US" sz="2400" dirty="0"/>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30</a:t>
            </a:fld>
            <a:endParaRPr lang="en-US" dirty="0"/>
          </a:p>
        </p:txBody>
      </p:sp>
    </p:spTree>
    <p:extLst>
      <p:ext uri="{BB962C8B-B14F-4D97-AF65-F5344CB8AC3E}">
        <p14:creationId xmlns:p14="http://schemas.microsoft.com/office/powerpoint/2010/main" val="122367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3227"/>
            <a:ext cx="7391400" cy="1090790"/>
          </a:xfrm>
        </p:spPr>
        <p:txBody>
          <a:bodyPr>
            <a:noAutofit/>
          </a:bodyPr>
          <a:lstStyle/>
          <a:p>
            <a:r>
              <a:rPr lang="en-US" dirty="0"/>
              <a:t>Trajectory of Gaia after Collision with Rogue Planet</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321" b="22321"/>
          <a:stretch>
            <a:fillRect/>
          </a:stretch>
        </p:blipFill>
        <p:spPr>
          <a:xfrm>
            <a:off x="2609293" y="2026810"/>
            <a:ext cx="4815987" cy="3611990"/>
          </a:xfrm>
        </p:spPr>
      </p:pic>
      <p:sp>
        <p:nvSpPr>
          <p:cNvPr id="4" name="Text Placeholder 3"/>
          <p:cNvSpPr>
            <a:spLocks noGrp="1"/>
          </p:cNvSpPr>
          <p:nvPr>
            <p:ph type="body" sz="half" idx="2"/>
          </p:nvPr>
        </p:nvSpPr>
        <p:spPr>
          <a:xfrm>
            <a:off x="106680" y="2057289"/>
            <a:ext cx="2407920" cy="3581512"/>
          </a:xfrm>
        </p:spPr>
        <p:txBody>
          <a:bodyPr>
            <a:normAutofit/>
          </a:bodyPr>
          <a:lstStyle/>
          <a:p>
            <a:r>
              <a:rPr lang="en-US" sz="2800" dirty="0"/>
              <a:t>Orbital shift stabilizes near the same orbital path as the  existing Moon</a:t>
            </a:r>
            <a:endParaRPr lang="en-US" sz="20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dirty="0">
                <a:ea typeface="Times New Roman" panose="02020603050405020304" pitchFamily="18" charset="0"/>
                <a:cs typeface="Calibri" panose="020F0502020204030204" pitchFamily="34" charset="0"/>
              </a:rPr>
              <a:t>Copyright © 2017 Douglas B. Ettinger. </a:t>
            </a:r>
          </a:p>
          <a:p>
            <a:r>
              <a:rPr lang="en-US" b="1" dirty="0">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31</a:t>
            </a:fld>
            <a:endParaRPr lang="en-US" dirty="0"/>
          </a:p>
        </p:txBody>
      </p:sp>
    </p:spTree>
    <p:extLst>
      <p:ext uri="{BB962C8B-B14F-4D97-AF65-F5344CB8AC3E}">
        <p14:creationId xmlns:p14="http://schemas.microsoft.com/office/powerpoint/2010/main" val="377447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7"/>
            <a:ext cx="7315199" cy="1090790"/>
          </a:xfrm>
        </p:spPr>
        <p:txBody>
          <a:bodyPr>
            <a:noAutofit/>
          </a:bodyPr>
          <a:lstStyle/>
          <a:p>
            <a:r>
              <a:rPr lang="en-US" dirty="0"/>
              <a:t>Main Belt of Asteroids is Created</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151" b="7151"/>
          <a:stretch>
            <a:fillRect/>
          </a:stretch>
        </p:blipFill>
        <p:spPr>
          <a:xfrm>
            <a:off x="3047852" y="2019190"/>
            <a:ext cx="4419747" cy="3314810"/>
          </a:xfrm>
        </p:spPr>
      </p:pic>
      <p:sp>
        <p:nvSpPr>
          <p:cNvPr id="4" name="Text Placeholder 3"/>
          <p:cNvSpPr>
            <a:spLocks noGrp="1"/>
          </p:cNvSpPr>
          <p:nvPr>
            <p:ph type="body" sz="half" idx="2"/>
          </p:nvPr>
        </p:nvSpPr>
        <p:spPr>
          <a:xfrm>
            <a:off x="182880" y="2151698"/>
            <a:ext cx="2865120" cy="3639502"/>
          </a:xfrm>
        </p:spPr>
        <p:txBody>
          <a:bodyPr>
            <a:normAutofit/>
          </a:bodyPr>
          <a:lstStyle/>
          <a:p>
            <a:r>
              <a:rPr lang="en-US" sz="2000" b="1" dirty="0"/>
              <a:t>The escaping </a:t>
            </a:r>
            <a:r>
              <a:rPr lang="en-US" sz="2000" b="1" dirty="0" err="1"/>
              <a:t>ejecta</a:t>
            </a:r>
            <a:r>
              <a:rPr lang="en-US" sz="2000" b="1" dirty="0"/>
              <a:t> and deep engorgement of young Gaia's very molten mantle creates the asteroid belt and an ejected planet. Much of the kinetic energy of collision was transferred to Gaia's orbital displacement.</a:t>
            </a:r>
            <a:endParaRPr lang="en-US" sz="20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32</a:t>
            </a:fld>
            <a:endParaRPr lang="en-US" dirty="0"/>
          </a:p>
        </p:txBody>
      </p:sp>
    </p:spTree>
    <p:extLst>
      <p:ext uri="{BB962C8B-B14F-4D97-AF65-F5344CB8AC3E}">
        <p14:creationId xmlns:p14="http://schemas.microsoft.com/office/powerpoint/2010/main" val="115259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4743"/>
            <a:ext cx="7315200" cy="1089273"/>
          </a:xfrm>
        </p:spPr>
        <p:txBody>
          <a:bodyPr>
            <a:normAutofit/>
          </a:bodyPr>
          <a:lstStyle/>
          <a:p>
            <a:r>
              <a:rPr lang="en-US" dirty="0"/>
              <a:t>Spin Axis Tilts and First Continent Forms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149" b="7149"/>
          <a:stretch>
            <a:fillRect/>
          </a:stretch>
        </p:blipFill>
        <p:spPr>
          <a:xfrm>
            <a:off x="2997200" y="2057400"/>
            <a:ext cx="4470400" cy="3352800"/>
          </a:xfrm>
        </p:spPr>
      </p:pic>
      <p:sp>
        <p:nvSpPr>
          <p:cNvPr id="4" name="Text Placeholder 3"/>
          <p:cNvSpPr>
            <a:spLocks noGrp="1"/>
          </p:cNvSpPr>
          <p:nvPr>
            <p:ph type="body" sz="half" idx="2"/>
          </p:nvPr>
        </p:nvSpPr>
        <p:spPr>
          <a:xfrm>
            <a:off x="197837" y="2130838"/>
            <a:ext cx="2697763" cy="3805349"/>
          </a:xfrm>
        </p:spPr>
        <p:txBody>
          <a:bodyPr>
            <a:noAutofit/>
          </a:bodyPr>
          <a:lstStyle/>
          <a:p>
            <a:r>
              <a:rPr lang="en-US" sz="2000" b="1" dirty="0"/>
              <a:t>Gaia tilted on its spin axis having a molten mixture of rock and volatiles from the impactor ooze and bubble from the giant crater and create the original continental granitic crust that displaced and sometimes flowed over the original oceanic crust</a:t>
            </a:r>
            <a:endParaRPr lang="en-US" sz="20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33</a:t>
            </a:fld>
            <a:endParaRPr lang="en-US" dirty="0"/>
          </a:p>
        </p:txBody>
      </p:sp>
    </p:spTree>
    <p:extLst>
      <p:ext uri="{BB962C8B-B14F-4D97-AF65-F5344CB8AC3E}">
        <p14:creationId xmlns:p14="http://schemas.microsoft.com/office/powerpoint/2010/main" val="516412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76086"/>
            <a:ext cx="7315200" cy="976513"/>
          </a:xfrm>
        </p:spPr>
        <p:txBody>
          <a:bodyPr>
            <a:noAutofit/>
          </a:bodyPr>
          <a:lstStyle/>
          <a:p>
            <a:r>
              <a:rPr lang="en-US" dirty="0"/>
              <a:t>Beginning of Tectonics, Rifts, Volcanism, and Hot Spots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151" b="7151"/>
          <a:stretch>
            <a:fillRect/>
          </a:stretch>
        </p:blipFill>
        <p:spPr>
          <a:xfrm>
            <a:off x="2935216" y="2106162"/>
            <a:ext cx="4608584" cy="3456438"/>
          </a:xfrm>
        </p:spPr>
      </p:pic>
      <p:sp>
        <p:nvSpPr>
          <p:cNvPr id="4" name="Text Placeholder 3"/>
          <p:cNvSpPr>
            <a:spLocks noGrp="1"/>
          </p:cNvSpPr>
          <p:nvPr>
            <p:ph type="body" sz="half" idx="2"/>
          </p:nvPr>
        </p:nvSpPr>
        <p:spPr>
          <a:xfrm>
            <a:off x="129540" y="2106163"/>
            <a:ext cx="2689860" cy="3685038"/>
          </a:xfrm>
        </p:spPr>
        <p:txBody>
          <a:bodyPr>
            <a:noAutofit/>
          </a:bodyPr>
          <a:lstStyle/>
          <a:p>
            <a:r>
              <a:rPr lang="en-US" sz="2000" b="1" dirty="0"/>
              <a:t>The bloating of Gaia caused its crust to expand and globally crack creating the first major plate tectonics and volcanism in the young solar system. This volcanism replenishes volatiles on Gaia's surface that differentiated inside the mantle.</a:t>
            </a:r>
            <a:endParaRPr lang="en-US" sz="20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a:xfrm>
            <a:off x="533400" y="5936189"/>
            <a:ext cx="4834673" cy="365125"/>
          </a:xfrm>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34</a:t>
            </a:fld>
            <a:endParaRPr lang="en-US" dirty="0"/>
          </a:p>
        </p:txBody>
      </p:sp>
    </p:spTree>
    <p:extLst>
      <p:ext uri="{BB962C8B-B14F-4D97-AF65-F5344CB8AC3E}">
        <p14:creationId xmlns:p14="http://schemas.microsoft.com/office/powerpoint/2010/main" val="3591164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7272881" cy="1158218"/>
          </a:xfrm>
        </p:spPr>
        <p:txBody>
          <a:bodyPr>
            <a:noAutofit/>
          </a:bodyPr>
          <a:lstStyle/>
          <a:p>
            <a:r>
              <a:rPr lang="en-US" sz="3200" dirty="0"/>
              <a:t>The Falling Earth Brought Debris Near Mars and Onward Toward the Moon</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145" b="7145"/>
          <a:stretch>
            <a:fillRect/>
          </a:stretch>
        </p:blipFill>
        <p:spPr>
          <a:xfrm>
            <a:off x="2849986" y="2023190"/>
            <a:ext cx="4617613" cy="3463210"/>
          </a:xfrm>
        </p:spPr>
      </p:pic>
      <p:sp>
        <p:nvSpPr>
          <p:cNvPr id="4" name="Text Placeholder 3"/>
          <p:cNvSpPr>
            <a:spLocks noGrp="1"/>
          </p:cNvSpPr>
          <p:nvPr>
            <p:ph type="body" sz="half" idx="2"/>
          </p:nvPr>
        </p:nvSpPr>
        <p:spPr>
          <a:xfrm>
            <a:off x="76200" y="2023191"/>
            <a:ext cx="2819400" cy="3844210"/>
          </a:xfrm>
        </p:spPr>
        <p:txBody>
          <a:bodyPr>
            <a:noAutofit/>
          </a:bodyPr>
          <a:lstStyle/>
          <a:p>
            <a:r>
              <a:rPr lang="en-US" sz="2000" b="1" dirty="0"/>
              <a:t>Planet Mars endured falling asteroids that accompanied Gaia as it fell toward the Sun and intersected the Martian orbit. Some large pieces of collisional debris were possibly captured by Mars to become its two moons.</a:t>
            </a:r>
            <a:endParaRPr lang="en-US" sz="20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dirty="0">
                <a:ea typeface="Times New Roman" panose="02020603050405020304" pitchFamily="18" charset="0"/>
                <a:cs typeface="Calibri" panose="020F0502020204030204" pitchFamily="34" charset="0"/>
              </a:rPr>
              <a:t>Copyright © 2017 Douglas B. Ettinger. </a:t>
            </a:r>
          </a:p>
          <a:p>
            <a:r>
              <a:rPr lang="en-US" b="1" dirty="0">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35</a:t>
            </a:fld>
            <a:endParaRPr lang="en-US" dirty="0"/>
          </a:p>
        </p:txBody>
      </p:sp>
    </p:spTree>
    <p:extLst>
      <p:ext uri="{BB962C8B-B14F-4D97-AF65-F5344CB8AC3E}">
        <p14:creationId xmlns:p14="http://schemas.microsoft.com/office/powerpoint/2010/main" val="21838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24263"/>
            <a:ext cx="7391400" cy="1119753"/>
          </a:xfrm>
        </p:spPr>
        <p:txBody>
          <a:bodyPr>
            <a:noAutofit/>
          </a:bodyPr>
          <a:lstStyle/>
          <a:p>
            <a:r>
              <a:rPr lang="en-US" sz="3200" dirty="0"/>
              <a:t>Gaia transforms to Planet Earth as centripetal force matches gravity causing it to share the Moon's orbit</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139" b="7139"/>
          <a:stretch>
            <a:fillRect/>
          </a:stretch>
        </p:blipFill>
        <p:spPr>
          <a:xfrm>
            <a:off x="2933700" y="2057400"/>
            <a:ext cx="4572000" cy="3429000"/>
          </a:xfrm>
        </p:spPr>
      </p:pic>
      <p:sp>
        <p:nvSpPr>
          <p:cNvPr id="4" name="Text Placeholder 3"/>
          <p:cNvSpPr>
            <a:spLocks noGrp="1"/>
          </p:cNvSpPr>
          <p:nvPr>
            <p:ph type="body" sz="half" idx="2"/>
          </p:nvPr>
        </p:nvSpPr>
        <p:spPr>
          <a:xfrm>
            <a:off x="152400" y="2009378"/>
            <a:ext cx="2743200" cy="3926809"/>
          </a:xfrm>
        </p:spPr>
        <p:txBody>
          <a:bodyPr>
            <a:normAutofit/>
          </a:bodyPr>
          <a:lstStyle/>
          <a:p>
            <a:r>
              <a:rPr lang="en-US" sz="1600" b="1" dirty="0"/>
              <a:t>It brings collisional debris that batters the Moon's surface. Their combined local gravity forces caused tidal acceleration forces that slowed Earth over thousands of passing orbits to match the Moon's orbital velocity that then allowed the Moon to move away, that started a synchrony, and that began Earth's stable tilted spin axis and the continental drift process.</a:t>
            </a:r>
            <a:endParaRPr lang="en-US" sz="1600" dirty="0"/>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36</a:t>
            </a:fld>
            <a:endParaRPr lang="en-US" dirty="0"/>
          </a:p>
        </p:txBody>
      </p:sp>
    </p:spTree>
    <p:extLst>
      <p:ext uri="{BB962C8B-B14F-4D97-AF65-F5344CB8AC3E}">
        <p14:creationId xmlns:p14="http://schemas.microsoft.com/office/powerpoint/2010/main" val="346449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15466"/>
            <a:ext cx="7268389" cy="1080938"/>
          </a:xfrm>
        </p:spPr>
        <p:txBody>
          <a:bodyPr>
            <a:normAutofit/>
          </a:bodyPr>
          <a:lstStyle/>
          <a:p>
            <a:r>
              <a:rPr lang="en-US" dirty="0"/>
              <a:t>The Synchronized Orbits</a:t>
            </a:r>
            <a:br>
              <a:rPr lang="en-US" dirty="0"/>
            </a:br>
            <a:r>
              <a:rPr lang="en-US" dirty="0"/>
              <a:t> of Moon and Earth</a:t>
            </a:r>
          </a:p>
        </p:txBody>
      </p:sp>
      <p:sp>
        <p:nvSpPr>
          <p:cNvPr id="3" name="Content Placeholder 2"/>
          <p:cNvSpPr>
            <a:spLocks noGrp="1"/>
          </p:cNvSpPr>
          <p:nvPr>
            <p:ph idx="1"/>
          </p:nvPr>
        </p:nvSpPr>
        <p:spPr/>
        <p:txBody>
          <a:bodyPr>
            <a:normAutofit/>
          </a:bodyPr>
          <a:lstStyle/>
          <a:p>
            <a:r>
              <a:rPr lang="en-US" dirty="0"/>
              <a:t>Earth moving faster than Moon passes it every year until gravity forces align orbital velocities</a:t>
            </a:r>
          </a:p>
          <a:p>
            <a:r>
              <a:rPr lang="en-US" dirty="0"/>
              <a:t>Moon begins to orbit Earth spiraling outward from about 90,000 to 240,000 km</a:t>
            </a:r>
          </a:p>
          <a:p>
            <a:r>
              <a:rPr lang="en-US" dirty="0"/>
              <a:t>Impact debris after falling on Moon and Earth lessens allowing mares and Earth to cool</a:t>
            </a:r>
          </a:p>
          <a:p>
            <a:r>
              <a:rPr lang="en-US" dirty="0"/>
              <a:t>Moon becomes tidally locked while continually moving outward to 384,400 km</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37</a:t>
            </a:fld>
            <a:endParaRPr lang="en-US" dirty="0"/>
          </a:p>
        </p:txBody>
      </p:sp>
    </p:spTree>
    <p:extLst>
      <p:ext uri="{BB962C8B-B14F-4D97-AF65-F5344CB8AC3E}">
        <p14:creationId xmlns:p14="http://schemas.microsoft.com/office/powerpoint/2010/main" val="424645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5213125"/>
              </p:ext>
            </p:extLst>
          </p:nvPr>
        </p:nvGraphicFramePr>
        <p:xfrm>
          <a:off x="76200" y="228600"/>
          <a:ext cx="7696199" cy="5704710"/>
        </p:xfrm>
        <a:graphic>
          <a:graphicData uri="http://schemas.openxmlformats.org/drawingml/2006/table">
            <a:tbl>
              <a:tblPr firstRow="1" firstCol="1" bandRow="1">
                <a:tableStyleId>{5C22544A-7EE6-4342-B048-85BDC9FD1C3A}</a:tableStyleId>
              </a:tblPr>
              <a:tblGrid>
                <a:gridCol w="1509059">
                  <a:extLst>
                    <a:ext uri="{9D8B030D-6E8A-4147-A177-3AD203B41FA5}">
                      <a16:colId xmlns:a16="http://schemas.microsoft.com/office/drawing/2014/main" val="20000"/>
                    </a:ext>
                  </a:extLst>
                </a:gridCol>
                <a:gridCol w="1029893">
                  <a:extLst>
                    <a:ext uri="{9D8B030D-6E8A-4147-A177-3AD203B41FA5}">
                      <a16:colId xmlns:a16="http://schemas.microsoft.com/office/drawing/2014/main" val="20001"/>
                    </a:ext>
                  </a:extLst>
                </a:gridCol>
                <a:gridCol w="952108">
                  <a:extLst>
                    <a:ext uri="{9D8B030D-6E8A-4147-A177-3AD203B41FA5}">
                      <a16:colId xmlns:a16="http://schemas.microsoft.com/office/drawing/2014/main" val="20002"/>
                    </a:ext>
                  </a:extLst>
                </a:gridCol>
                <a:gridCol w="1262475">
                  <a:extLst>
                    <a:ext uri="{9D8B030D-6E8A-4147-A177-3AD203B41FA5}">
                      <a16:colId xmlns:a16="http://schemas.microsoft.com/office/drawing/2014/main" val="20003"/>
                    </a:ext>
                  </a:extLst>
                </a:gridCol>
                <a:gridCol w="829982">
                  <a:extLst>
                    <a:ext uri="{9D8B030D-6E8A-4147-A177-3AD203B41FA5}">
                      <a16:colId xmlns:a16="http://schemas.microsoft.com/office/drawing/2014/main" val="20004"/>
                    </a:ext>
                  </a:extLst>
                </a:gridCol>
                <a:gridCol w="829982">
                  <a:extLst>
                    <a:ext uri="{9D8B030D-6E8A-4147-A177-3AD203B41FA5}">
                      <a16:colId xmlns:a16="http://schemas.microsoft.com/office/drawing/2014/main" val="20005"/>
                    </a:ext>
                  </a:extLst>
                </a:gridCol>
                <a:gridCol w="1282700">
                  <a:extLst>
                    <a:ext uri="{9D8B030D-6E8A-4147-A177-3AD203B41FA5}">
                      <a16:colId xmlns:a16="http://schemas.microsoft.com/office/drawing/2014/main" val="20006"/>
                    </a:ext>
                  </a:extLst>
                </a:gridCol>
              </a:tblGrid>
              <a:tr h="821534">
                <a:tc>
                  <a:txBody>
                    <a:bodyPr/>
                    <a:lstStyle/>
                    <a:p>
                      <a:pPr marL="0" marR="0" algn="l">
                        <a:lnSpc>
                          <a:spcPct val="115000"/>
                        </a:lnSpc>
                        <a:spcBef>
                          <a:spcPts val="0"/>
                        </a:spcBef>
                        <a:spcAft>
                          <a:spcPts val="0"/>
                        </a:spcAft>
                      </a:pPr>
                      <a:r>
                        <a:rPr lang="en-US" sz="1200" dirty="0">
                          <a:effectLst/>
                        </a:rPr>
                        <a:t>Event</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10</a:t>
                      </a:r>
                      <a:r>
                        <a:rPr lang="en-US" sz="1200" baseline="30000" dirty="0">
                          <a:effectLst/>
                        </a:rPr>
                        <a:t>9</a:t>
                      </a:r>
                      <a:r>
                        <a:rPr lang="en-US" sz="1200" dirty="0">
                          <a:effectLst/>
                        </a:rPr>
                        <a:t> </a:t>
                      </a:r>
                      <a:r>
                        <a:rPr lang="en-US" sz="1200" dirty="0" err="1">
                          <a:effectLst/>
                        </a:rPr>
                        <a:t>yrs</a:t>
                      </a:r>
                      <a:r>
                        <a:rPr lang="en-US" sz="1200" dirty="0">
                          <a:effectLst/>
                        </a:rPr>
                        <a:t> ago</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Distance</a:t>
                      </a:r>
                    </a:p>
                    <a:p>
                      <a:pPr marL="0" marR="0" algn="l">
                        <a:lnSpc>
                          <a:spcPct val="115000"/>
                        </a:lnSpc>
                        <a:spcBef>
                          <a:spcPts val="0"/>
                        </a:spcBef>
                        <a:spcAft>
                          <a:spcPts val="0"/>
                        </a:spcAft>
                      </a:pPr>
                      <a:r>
                        <a:rPr lang="en-US" sz="1200" dirty="0">
                          <a:effectLst/>
                        </a:rPr>
                        <a:t>Apart- km</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Moon’s/Earth’s</a:t>
                      </a:r>
                    </a:p>
                    <a:p>
                      <a:pPr marL="0" marR="0" algn="l">
                        <a:lnSpc>
                          <a:spcPct val="115000"/>
                        </a:lnSpc>
                        <a:spcBef>
                          <a:spcPts val="0"/>
                        </a:spcBef>
                        <a:spcAft>
                          <a:spcPts val="0"/>
                        </a:spcAft>
                      </a:pPr>
                      <a:r>
                        <a:rPr lang="en-US" sz="1200" dirty="0">
                          <a:effectLst/>
                        </a:rPr>
                        <a:t>Velocity – km/s</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Earth’s</a:t>
                      </a:r>
                    </a:p>
                    <a:p>
                      <a:pPr marL="0" marR="0" algn="l">
                        <a:lnSpc>
                          <a:spcPct val="115000"/>
                        </a:lnSpc>
                        <a:spcBef>
                          <a:spcPts val="0"/>
                        </a:spcBef>
                        <a:spcAft>
                          <a:spcPts val="0"/>
                        </a:spcAft>
                      </a:pPr>
                      <a:r>
                        <a:rPr lang="en-US" sz="1200" dirty="0">
                          <a:effectLst/>
                        </a:rPr>
                        <a:t>Rotation</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Moon’s </a:t>
                      </a:r>
                    </a:p>
                    <a:p>
                      <a:pPr marL="0" marR="0" algn="l">
                        <a:lnSpc>
                          <a:spcPct val="115000"/>
                        </a:lnSpc>
                        <a:spcBef>
                          <a:spcPts val="0"/>
                        </a:spcBef>
                        <a:spcAft>
                          <a:spcPts val="0"/>
                        </a:spcAft>
                      </a:pPr>
                      <a:r>
                        <a:rPr lang="en-US" sz="1200" dirty="0">
                          <a:effectLst/>
                        </a:rPr>
                        <a:t>Rotation</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1200" dirty="0">
                          <a:effectLst/>
                        </a:rPr>
                        <a:t>Milestones</a:t>
                      </a:r>
                      <a:endParaRPr lang="en-US" sz="1200" dirty="0">
                        <a:effectLst/>
                        <a:latin typeface="Calibri"/>
                        <a:ea typeface="Calibri"/>
                        <a:cs typeface="Times New Roman"/>
                      </a:endParaRPr>
                    </a:p>
                  </a:txBody>
                  <a:tcPr marL="53344" marR="53344" marT="0" marB="0"/>
                </a:tc>
                <a:extLst>
                  <a:ext uri="{0D108BD9-81ED-4DB2-BD59-A6C34878D82A}">
                    <a16:rowId xmlns:a16="http://schemas.microsoft.com/office/drawing/2014/main" val="10000"/>
                  </a:ext>
                </a:extLst>
              </a:tr>
              <a:tr h="821754">
                <a:tc>
                  <a:txBody>
                    <a:bodyPr/>
                    <a:lstStyle/>
                    <a:p>
                      <a:pPr marL="0" marR="0" algn="l">
                        <a:lnSpc>
                          <a:spcPct val="115000"/>
                        </a:lnSpc>
                        <a:spcBef>
                          <a:spcPts val="0"/>
                        </a:spcBef>
                        <a:spcAft>
                          <a:spcPts val="0"/>
                        </a:spcAft>
                      </a:pPr>
                      <a:r>
                        <a:rPr lang="en-US" sz="1200" dirty="0">
                          <a:effectLst/>
                        </a:rPr>
                        <a:t>Earth enters Moon’s</a:t>
                      </a:r>
                    </a:p>
                    <a:p>
                      <a:pPr marL="0" marR="0" algn="l">
                        <a:lnSpc>
                          <a:spcPct val="115000"/>
                        </a:lnSpc>
                        <a:spcBef>
                          <a:spcPts val="0"/>
                        </a:spcBef>
                        <a:spcAft>
                          <a:spcPts val="0"/>
                        </a:spcAft>
                      </a:pPr>
                      <a:r>
                        <a:rPr lang="en-US" sz="1200" dirty="0">
                          <a:effectLst/>
                        </a:rPr>
                        <a:t>orbital region</a:t>
                      </a:r>
                    </a:p>
                    <a:p>
                      <a:pPr marL="0" marR="0" algn="l">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3.9</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90,000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30 / 35</a:t>
                      </a:r>
                      <a:endParaRPr lang="en-US" sz="9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19.6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24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Earth’s land </a:t>
                      </a:r>
                    </a:p>
                    <a:p>
                      <a:pPr marL="0" marR="0" algn="l">
                        <a:lnSpc>
                          <a:spcPct val="115000"/>
                        </a:lnSpc>
                        <a:spcBef>
                          <a:spcPts val="0"/>
                        </a:spcBef>
                        <a:spcAft>
                          <a:spcPts val="0"/>
                        </a:spcAft>
                      </a:pPr>
                      <a:r>
                        <a:rPr lang="en-US" sz="900">
                          <a:effectLst/>
                        </a:rPr>
                        <a:t>surface red hot;</a:t>
                      </a:r>
                    </a:p>
                    <a:p>
                      <a:pPr marL="0" marR="0" algn="l">
                        <a:lnSpc>
                          <a:spcPct val="115000"/>
                        </a:lnSpc>
                        <a:spcBef>
                          <a:spcPts val="0"/>
                        </a:spcBef>
                        <a:spcAft>
                          <a:spcPts val="0"/>
                        </a:spcAft>
                      </a:pPr>
                      <a:r>
                        <a:rPr lang="en-US" sz="900">
                          <a:effectLst/>
                        </a:rPr>
                        <a:t>oceans boiling</a:t>
                      </a:r>
                      <a:endParaRPr lang="en-US" sz="900">
                        <a:effectLst/>
                        <a:latin typeface="Calibri"/>
                        <a:ea typeface="Calibri"/>
                        <a:cs typeface="Times New Roman"/>
                      </a:endParaRPr>
                    </a:p>
                  </a:txBody>
                  <a:tcPr marL="53344" marR="53344" marT="0" marB="0"/>
                </a:tc>
                <a:extLst>
                  <a:ext uri="{0D108BD9-81ED-4DB2-BD59-A6C34878D82A}">
                    <a16:rowId xmlns:a16="http://schemas.microsoft.com/office/drawing/2014/main" val="10001"/>
                  </a:ext>
                </a:extLst>
              </a:tr>
              <a:tr h="667033">
                <a:tc>
                  <a:txBody>
                    <a:bodyPr/>
                    <a:lstStyle/>
                    <a:p>
                      <a:pPr marL="0" marR="0" algn="l">
                        <a:lnSpc>
                          <a:spcPct val="115000"/>
                        </a:lnSpc>
                        <a:spcBef>
                          <a:spcPts val="0"/>
                        </a:spcBef>
                        <a:spcAft>
                          <a:spcPts val="0"/>
                        </a:spcAft>
                      </a:pPr>
                      <a:r>
                        <a:rPr lang="en-US" sz="1200" dirty="0">
                          <a:effectLst/>
                        </a:rPr>
                        <a:t>Earth slows to </a:t>
                      </a:r>
                    </a:p>
                    <a:p>
                      <a:pPr marL="0" marR="0" algn="l">
                        <a:lnSpc>
                          <a:spcPct val="115000"/>
                        </a:lnSpc>
                        <a:spcBef>
                          <a:spcPts val="0"/>
                        </a:spcBef>
                        <a:spcAft>
                          <a:spcPts val="0"/>
                        </a:spcAft>
                      </a:pPr>
                      <a:r>
                        <a:rPr lang="en-US" sz="1200" dirty="0">
                          <a:effectLst/>
                        </a:rPr>
                        <a:t>match Moon’s </a:t>
                      </a:r>
                    </a:p>
                    <a:p>
                      <a:pPr marL="0" marR="0" algn="l">
                        <a:lnSpc>
                          <a:spcPct val="115000"/>
                        </a:lnSpc>
                        <a:spcBef>
                          <a:spcPts val="0"/>
                        </a:spcBef>
                        <a:spcAft>
                          <a:spcPts val="0"/>
                        </a:spcAft>
                      </a:pPr>
                      <a:r>
                        <a:rPr lang="en-US" sz="1200" dirty="0">
                          <a:effectLst/>
                        </a:rPr>
                        <a:t>orbital velocity</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+ 29,000</a:t>
                      </a:r>
                    </a:p>
                    <a:p>
                      <a:pPr marL="0" marR="0" algn="l">
                        <a:lnSpc>
                          <a:spcPct val="115000"/>
                        </a:lnSpc>
                        <a:spcBef>
                          <a:spcPts val="0"/>
                        </a:spcBef>
                        <a:spcAft>
                          <a:spcPts val="0"/>
                        </a:spcAft>
                      </a:pPr>
                      <a:r>
                        <a:rPr lang="en-US" sz="900">
                          <a:effectLst/>
                        </a:rPr>
                        <a:t>years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90,000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30 / 30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19.6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24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Earth cooled,</a:t>
                      </a:r>
                    </a:p>
                    <a:p>
                      <a:pPr marL="0" marR="0" algn="l">
                        <a:lnSpc>
                          <a:spcPct val="115000"/>
                        </a:lnSpc>
                        <a:spcBef>
                          <a:spcPts val="0"/>
                        </a:spcBef>
                        <a:spcAft>
                          <a:spcPts val="0"/>
                        </a:spcAft>
                      </a:pPr>
                      <a:r>
                        <a:rPr lang="en-US" sz="900">
                          <a:effectLst/>
                        </a:rPr>
                        <a:t>but active volcanism and</a:t>
                      </a:r>
                    </a:p>
                    <a:p>
                      <a:pPr marL="0" marR="0" algn="l">
                        <a:lnSpc>
                          <a:spcPct val="115000"/>
                        </a:lnSpc>
                        <a:spcBef>
                          <a:spcPts val="0"/>
                        </a:spcBef>
                        <a:spcAft>
                          <a:spcPts val="0"/>
                        </a:spcAft>
                      </a:pPr>
                      <a:r>
                        <a:rPr lang="en-US" sz="900">
                          <a:effectLst/>
                        </a:rPr>
                        <a:t>tectonics</a:t>
                      </a:r>
                      <a:endParaRPr lang="en-US" sz="900">
                        <a:effectLst/>
                        <a:latin typeface="Calibri"/>
                        <a:ea typeface="Calibri"/>
                        <a:cs typeface="Times New Roman"/>
                      </a:endParaRPr>
                    </a:p>
                  </a:txBody>
                  <a:tcPr marL="53344" marR="53344" marT="0" marB="0"/>
                </a:tc>
                <a:extLst>
                  <a:ext uri="{0D108BD9-81ED-4DB2-BD59-A6C34878D82A}">
                    <a16:rowId xmlns:a16="http://schemas.microsoft.com/office/drawing/2014/main" val="10002"/>
                  </a:ext>
                </a:extLst>
              </a:tr>
              <a:tr h="770817">
                <a:tc>
                  <a:txBody>
                    <a:bodyPr/>
                    <a:lstStyle/>
                    <a:p>
                      <a:pPr marL="0" marR="0" algn="l">
                        <a:lnSpc>
                          <a:spcPct val="115000"/>
                        </a:lnSpc>
                        <a:spcBef>
                          <a:spcPts val="0"/>
                        </a:spcBef>
                        <a:spcAft>
                          <a:spcPts val="0"/>
                        </a:spcAft>
                      </a:pPr>
                      <a:r>
                        <a:rPr lang="en-US" sz="1200" dirty="0">
                          <a:effectLst/>
                        </a:rPr>
                        <a:t>Moon begins to </a:t>
                      </a:r>
                    </a:p>
                    <a:p>
                      <a:pPr marL="0" marR="0" algn="l">
                        <a:lnSpc>
                          <a:spcPct val="115000"/>
                        </a:lnSpc>
                        <a:spcBef>
                          <a:spcPts val="0"/>
                        </a:spcBef>
                        <a:spcAft>
                          <a:spcPts val="0"/>
                        </a:spcAft>
                      </a:pPr>
                      <a:r>
                        <a:rPr lang="en-US" sz="1200" dirty="0">
                          <a:effectLst/>
                        </a:rPr>
                        <a:t>orbit the Earth</a:t>
                      </a:r>
                    </a:p>
                    <a:p>
                      <a:pPr marL="0" marR="0" algn="l">
                        <a:lnSpc>
                          <a:spcPct val="115000"/>
                        </a:lnSpc>
                        <a:spcBef>
                          <a:spcPts val="0"/>
                        </a:spcBef>
                        <a:spcAft>
                          <a:spcPts val="0"/>
                        </a:spcAft>
                      </a:pPr>
                      <a:r>
                        <a:rPr lang="en-US" sz="1200" dirty="0">
                          <a:effectLst/>
                        </a:rPr>
                        <a:t>spiraling outward</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≈22 Moon</a:t>
                      </a:r>
                    </a:p>
                    <a:p>
                      <a:pPr marL="0" marR="0" algn="l">
                        <a:lnSpc>
                          <a:spcPct val="115000"/>
                        </a:lnSpc>
                        <a:spcBef>
                          <a:spcPts val="0"/>
                        </a:spcBef>
                        <a:spcAft>
                          <a:spcPts val="0"/>
                        </a:spcAft>
                      </a:pPr>
                      <a:r>
                        <a:rPr lang="en-US" sz="900">
                          <a:effectLst/>
                        </a:rPr>
                        <a:t>orbits</a:t>
                      </a:r>
                    </a:p>
                    <a:p>
                      <a:pPr marL="0" marR="0" algn="l">
                        <a:lnSpc>
                          <a:spcPct val="115000"/>
                        </a:lnSpc>
                        <a:spcBef>
                          <a:spcPts val="0"/>
                        </a:spcBef>
                        <a:spcAft>
                          <a:spcPts val="0"/>
                        </a:spcAft>
                      </a:pPr>
                      <a:r>
                        <a:rPr lang="en-US" sz="900">
                          <a:effectLst/>
                        </a:rPr>
                        <a:t>around</a:t>
                      </a:r>
                    </a:p>
                    <a:p>
                      <a:pPr marL="0" marR="0" algn="l">
                        <a:lnSpc>
                          <a:spcPct val="115000"/>
                        </a:lnSpc>
                        <a:spcBef>
                          <a:spcPts val="0"/>
                        </a:spcBef>
                        <a:spcAft>
                          <a:spcPts val="0"/>
                        </a:spcAft>
                      </a:pPr>
                      <a:r>
                        <a:rPr lang="en-US" sz="900">
                          <a:effectLst/>
                        </a:rPr>
                        <a:t>Earth</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90,000 +</a:t>
                      </a:r>
                    </a:p>
                    <a:p>
                      <a:pPr marL="0" marR="0" algn="l">
                        <a:lnSpc>
                          <a:spcPct val="115000"/>
                        </a:lnSpc>
                        <a:spcBef>
                          <a:spcPts val="0"/>
                        </a:spcBef>
                        <a:spcAft>
                          <a:spcPts val="0"/>
                        </a:spcAft>
                      </a:pPr>
                      <a:r>
                        <a:rPr lang="en-US" sz="900">
                          <a:effectLst/>
                        </a:rPr>
                        <a:t>150,000 =</a:t>
                      </a:r>
                    </a:p>
                    <a:p>
                      <a:pPr marL="0" marR="0" algn="l">
                        <a:lnSpc>
                          <a:spcPct val="115000"/>
                        </a:lnSpc>
                        <a:spcBef>
                          <a:spcPts val="0"/>
                        </a:spcBef>
                        <a:spcAft>
                          <a:spcPts val="0"/>
                        </a:spcAft>
                      </a:pPr>
                      <a:r>
                        <a:rPr lang="en-US" sz="900">
                          <a:effectLst/>
                        </a:rPr>
                        <a:t>240,000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30 / 30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19.6 </a:t>
                      </a:r>
                      <a:r>
                        <a:rPr lang="en-US" sz="900" dirty="0" err="1">
                          <a:effectLst/>
                        </a:rPr>
                        <a:t>hrs</a:t>
                      </a:r>
                      <a:endParaRPr lang="en-US" sz="9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24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Severe tides:</a:t>
                      </a:r>
                    </a:p>
                    <a:p>
                      <a:pPr marL="0" marR="0" algn="l">
                        <a:lnSpc>
                          <a:spcPct val="115000"/>
                        </a:lnSpc>
                        <a:spcBef>
                          <a:spcPts val="0"/>
                        </a:spcBef>
                        <a:spcAft>
                          <a:spcPts val="0"/>
                        </a:spcAft>
                      </a:pPr>
                      <a:r>
                        <a:rPr lang="en-US" sz="900">
                          <a:effectLst/>
                        </a:rPr>
                        <a:t>hurricane winds and 1000 m ocean tides</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3344" marR="53344" marT="0" marB="0"/>
                </a:tc>
                <a:extLst>
                  <a:ext uri="{0D108BD9-81ED-4DB2-BD59-A6C34878D82A}">
                    <a16:rowId xmlns:a16="http://schemas.microsoft.com/office/drawing/2014/main" val="10003"/>
                  </a:ext>
                </a:extLst>
              </a:tr>
              <a:tr h="1324353">
                <a:tc>
                  <a:txBody>
                    <a:bodyPr/>
                    <a:lstStyle/>
                    <a:p>
                      <a:pPr marL="0" marR="0" algn="l">
                        <a:lnSpc>
                          <a:spcPct val="115000"/>
                        </a:lnSpc>
                        <a:spcBef>
                          <a:spcPts val="0"/>
                        </a:spcBef>
                        <a:spcAft>
                          <a:spcPts val="0"/>
                        </a:spcAft>
                      </a:pPr>
                      <a:r>
                        <a:rPr lang="en-US" sz="1200" dirty="0">
                          <a:effectLst/>
                        </a:rPr>
                        <a:t>Steady tidal accelerations</a:t>
                      </a:r>
                    </a:p>
                    <a:p>
                      <a:pPr marL="0" marR="0" algn="l">
                        <a:lnSpc>
                          <a:spcPct val="115000"/>
                        </a:lnSpc>
                        <a:spcBef>
                          <a:spcPts val="0"/>
                        </a:spcBef>
                        <a:spcAft>
                          <a:spcPts val="0"/>
                        </a:spcAft>
                      </a:pPr>
                      <a:r>
                        <a:rPr lang="en-US" sz="1200" dirty="0">
                          <a:effectLst/>
                        </a:rPr>
                        <a:t>occur between </a:t>
                      </a:r>
                    </a:p>
                    <a:p>
                      <a:pPr marL="0" marR="0" algn="l">
                        <a:lnSpc>
                          <a:spcPct val="115000"/>
                        </a:lnSpc>
                        <a:spcBef>
                          <a:spcPts val="0"/>
                        </a:spcBef>
                        <a:spcAft>
                          <a:spcPts val="0"/>
                        </a:spcAft>
                      </a:pPr>
                      <a:r>
                        <a:rPr lang="en-US" sz="1200" dirty="0">
                          <a:effectLst/>
                        </a:rPr>
                        <a:t>Earth &amp; Moon;</a:t>
                      </a:r>
                    </a:p>
                    <a:p>
                      <a:pPr marL="0" marR="0" algn="l">
                        <a:lnSpc>
                          <a:spcPct val="115000"/>
                        </a:lnSpc>
                        <a:spcBef>
                          <a:spcPts val="0"/>
                        </a:spcBef>
                        <a:spcAft>
                          <a:spcPts val="0"/>
                        </a:spcAft>
                      </a:pPr>
                      <a:r>
                        <a:rPr lang="en-US" sz="1200" dirty="0">
                          <a:effectLst/>
                        </a:rPr>
                        <a:t>Moon’s mares begin to solidify</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2.9 to</a:t>
                      </a:r>
                    </a:p>
                    <a:p>
                      <a:pPr marL="0" marR="0" algn="l">
                        <a:lnSpc>
                          <a:spcPct val="115000"/>
                        </a:lnSpc>
                        <a:spcBef>
                          <a:spcPts val="0"/>
                        </a:spcBef>
                        <a:spcAft>
                          <a:spcPts val="0"/>
                        </a:spcAft>
                      </a:pPr>
                      <a:r>
                        <a:rPr lang="en-US" sz="900" dirty="0">
                          <a:effectLst/>
                        </a:rPr>
                        <a:t>3.0</a:t>
                      </a:r>
                      <a:endParaRPr lang="en-US" sz="9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270,000</a:t>
                      </a:r>
                      <a:endParaRPr lang="en-US" sz="9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30/30</a:t>
                      </a:r>
                      <a:endParaRPr lang="en-US" sz="900">
                        <a:effectLst/>
                        <a:latin typeface="Calibri"/>
                        <a:ea typeface="Calibri"/>
                        <a:cs typeface="Times New Roman"/>
                      </a:endParaRPr>
                    </a:p>
                  </a:txBody>
                  <a:tcPr marL="53344" marR="53344" marT="0" marB="0"/>
                </a:tc>
                <a:tc>
                  <a:txBody>
                    <a:bodyPr/>
                    <a:lstStyle/>
                    <a:p>
                      <a:pPr marL="1143000" marR="0" lvl="2" indent="-228600" algn="l">
                        <a:lnSpc>
                          <a:spcPct val="115000"/>
                        </a:lnSpc>
                        <a:spcBef>
                          <a:spcPts val="0"/>
                        </a:spcBef>
                        <a:spcAft>
                          <a:spcPts val="0"/>
                        </a:spcAft>
                        <a:buFont typeface="Wingdings"/>
                        <a:buChar char=""/>
                      </a:pPr>
                      <a:r>
                        <a:rPr lang="en-US" sz="900" dirty="0">
                          <a:effectLst/>
                        </a:rPr>
                        <a:t> </a:t>
                      </a:r>
                      <a:endParaRPr lang="en-US" sz="900" dirty="0">
                        <a:effectLst/>
                        <a:latin typeface="Calibri"/>
                        <a:ea typeface="Calibri"/>
                        <a:cs typeface="Calibri"/>
                      </a:endParaRPr>
                    </a:p>
                  </a:txBody>
                  <a:tcPr marL="53344" marR="53344" marT="0" marB="0"/>
                </a:tc>
                <a:tc>
                  <a:txBody>
                    <a:bodyPr/>
                    <a:lstStyle/>
                    <a:p>
                      <a:pPr marL="0" marR="0" algn="l">
                        <a:lnSpc>
                          <a:spcPct val="115000"/>
                        </a:lnSpc>
                        <a:spcBef>
                          <a:spcPts val="0"/>
                        </a:spcBef>
                        <a:spcAft>
                          <a:spcPts val="0"/>
                        </a:spcAft>
                      </a:pPr>
                      <a:r>
                        <a:rPr lang="en-US" sz="900">
                          <a:effectLst/>
                        </a:rPr>
                        <a:t>&gt; &gt; 24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Collisional </a:t>
                      </a:r>
                    </a:p>
                    <a:p>
                      <a:pPr marL="0" marR="0" algn="l">
                        <a:lnSpc>
                          <a:spcPct val="115000"/>
                        </a:lnSpc>
                        <a:spcBef>
                          <a:spcPts val="0"/>
                        </a:spcBef>
                        <a:spcAft>
                          <a:spcPts val="0"/>
                        </a:spcAft>
                      </a:pPr>
                      <a:r>
                        <a:rPr lang="en-US" sz="900">
                          <a:effectLst/>
                        </a:rPr>
                        <a:t>debris(asteroids)</a:t>
                      </a:r>
                    </a:p>
                    <a:p>
                      <a:pPr marL="0" marR="0" algn="l">
                        <a:lnSpc>
                          <a:spcPct val="115000"/>
                        </a:lnSpc>
                        <a:spcBef>
                          <a:spcPts val="0"/>
                        </a:spcBef>
                        <a:spcAft>
                          <a:spcPts val="0"/>
                        </a:spcAft>
                      </a:pPr>
                      <a:r>
                        <a:rPr lang="en-US" sz="900">
                          <a:effectLst/>
                        </a:rPr>
                        <a:t>mostly swept away;</a:t>
                      </a:r>
                    </a:p>
                    <a:p>
                      <a:pPr marL="0" marR="0" algn="l">
                        <a:lnSpc>
                          <a:spcPct val="115000"/>
                        </a:lnSpc>
                        <a:spcBef>
                          <a:spcPts val="0"/>
                        </a:spcBef>
                        <a:spcAft>
                          <a:spcPts val="0"/>
                        </a:spcAft>
                      </a:pPr>
                      <a:r>
                        <a:rPr lang="en-US" sz="900">
                          <a:effectLst/>
                        </a:rPr>
                        <a:t>bacterial life starts</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3344" marR="53344" marT="0" marB="0"/>
                </a:tc>
                <a:extLst>
                  <a:ext uri="{0D108BD9-81ED-4DB2-BD59-A6C34878D82A}">
                    <a16:rowId xmlns:a16="http://schemas.microsoft.com/office/drawing/2014/main" val="10004"/>
                  </a:ext>
                </a:extLst>
              </a:tr>
              <a:tr h="462491">
                <a:tc>
                  <a:txBody>
                    <a:bodyPr/>
                    <a:lstStyle/>
                    <a:p>
                      <a:pPr marL="0" marR="0" algn="l">
                        <a:lnSpc>
                          <a:spcPct val="115000"/>
                        </a:lnSpc>
                        <a:spcBef>
                          <a:spcPts val="0"/>
                        </a:spcBef>
                        <a:spcAft>
                          <a:spcPts val="0"/>
                        </a:spcAft>
                      </a:pPr>
                      <a:r>
                        <a:rPr lang="en-US" sz="1200" dirty="0">
                          <a:effectLst/>
                        </a:rPr>
                        <a:t>Moon becomes</a:t>
                      </a:r>
                    </a:p>
                    <a:p>
                      <a:pPr marL="0" marR="0" algn="l">
                        <a:lnSpc>
                          <a:spcPct val="115000"/>
                        </a:lnSpc>
                        <a:spcBef>
                          <a:spcPts val="0"/>
                        </a:spcBef>
                        <a:spcAft>
                          <a:spcPts val="0"/>
                        </a:spcAft>
                      </a:pPr>
                      <a:r>
                        <a:rPr lang="en-US" sz="1200" dirty="0">
                          <a:effectLst/>
                        </a:rPr>
                        <a:t>tidally locked</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2.7 to</a:t>
                      </a:r>
                    </a:p>
                    <a:p>
                      <a:pPr marL="0" marR="0" algn="l">
                        <a:lnSpc>
                          <a:spcPct val="115000"/>
                        </a:lnSpc>
                        <a:spcBef>
                          <a:spcPts val="0"/>
                        </a:spcBef>
                        <a:spcAft>
                          <a:spcPts val="0"/>
                        </a:spcAft>
                      </a:pPr>
                      <a:r>
                        <a:rPr lang="en-US" sz="900">
                          <a:effectLst/>
                        </a:rPr>
                        <a:t>2.8</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278,000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30/30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&gt; 20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 0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Multi-cellular</a:t>
                      </a:r>
                    </a:p>
                    <a:p>
                      <a:pPr marL="0" marR="0" algn="l">
                        <a:lnSpc>
                          <a:spcPct val="115000"/>
                        </a:lnSpc>
                        <a:spcBef>
                          <a:spcPts val="0"/>
                        </a:spcBef>
                        <a:spcAft>
                          <a:spcPts val="0"/>
                        </a:spcAft>
                      </a:pPr>
                      <a:r>
                        <a:rPr lang="en-US" sz="900">
                          <a:effectLst/>
                        </a:rPr>
                        <a:t>animals appear</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3344" marR="53344" marT="0" marB="0"/>
                </a:tc>
                <a:extLst>
                  <a:ext uri="{0D108BD9-81ED-4DB2-BD59-A6C34878D82A}">
                    <a16:rowId xmlns:a16="http://schemas.microsoft.com/office/drawing/2014/main" val="10005"/>
                  </a:ext>
                </a:extLst>
              </a:tr>
              <a:tr h="770817">
                <a:tc>
                  <a:txBody>
                    <a:bodyPr/>
                    <a:lstStyle/>
                    <a:p>
                      <a:pPr marL="0" marR="0" algn="l">
                        <a:lnSpc>
                          <a:spcPct val="115000"/>
                        </a:lnSpc>
                        <a:spcBef>
                          <a:spcPts val="0"/>
                        </a:spcBef>
                        <a:spcAft>
                          <a:spcPts val="0"/>
                        </a:spcAft>
                      </a:pPr>
                      <a:r>
                        <a:rPr lang="en-US" sz="1200" dirty="0">
                          <a:effectLst/>
                        </a:rPr>
                        <a:t>Present time</a:t>
                      </a:r>
                      <a:endParaRPr lang="en-US" sz="12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384,400</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30/30</a:t>
                      </a:r>
                      <a:endParaRPr lang="en-US" sz="900" dirty="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24 hrs</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a:effectLst/>
                        </a:rPr>
                        <a:t>0 hrs</a:t>
                      </a:r>
                    </a:p>
                    <a:p>
                      <a:pPr marL="0" marR="0" algn="l">
                        <a:lnSpc>
                          <a:spcPct val="115000"/>
                        </a:lnSpc>
                        <a:spcBef>
                          <a:spcPts val="0"/>
                        </a:spcBef>
                        <a:spcAft>
                          <a:spcPts val="0"/>
                        </a:spcAft>
                      </a:pPr>
                      <a:r>
                        <a:rPr lang="en-US" sz="900">
                          <a:effectLst/>
                        </a:rPr>
                        <a:t>(27.3 day</a:t>
                      </a:r>
                    </a:p>
                    <a:p>
                      <a:pPr marL="0" marR="0" algn="l">
                        <a:lnSpc>
                          <a:spcPct val="115000"/>
                        </a:lnSpc>
                        <a:spcBef>
                          <a:spcPts val="0"/>
                        </a:spcBef>
                        <a:spcAft>
                          <a:spcPts val="0"/>
                        </a:spcAft>
                      </a:pPr>
                      <a:r>
                        <a:rPr lang="en-US" sz="900">
                          <a:effectLst/>
                        </a:rPr>
                        <a:t>orbit</a:t>
                      </a:r>
                    </a:p>
                    <a:p>
                      <a:pPr marL="0" marR="0" algn="l">
                        <a:lnSpc>
                          <a:spcPct val="115000"/>
                        </a:lnSpc>
                        <a:spcBef>
                          <a:spcPts val="0"/>
                        </a:spcBef>
                        <a:spcAft>
                          <a:spcPts val="0"/>
                        </a:spcAft>
                      </a:pPr>
                      <a:r>
                        <a:rPr lang="en-US" sz="900">
                          <a:effectLst/>
                        </a:rPr>
                        <a:t>around</a:t>
                      </a:r>
                    </a:p>
                    <a:p>
                      <a:pPr marL="0" marR="0" algn="l">
                        <a:lnSpc>
                          <a:spcPct val="115000"/>
                        </a:lnSpc>
                        <a:spcBef>
                          <a:spcPts val="0"/>
                        </a:spcBef>
                        <a:spcAft>
                          <a:spcPts val="0"/>
                        </a:spcAft>
                      </a:pPr>
                      <a:r>
                        <a:rPr lang="en-US" sz="900">
                          <a:effectLst/>
                        </a:rPr>
                        <a:t>Earth)</a:t>
                      </a:r>
                      <a:endParaRPr lang="en-US" sz="900">
                        <a:effectLst/>
                        <a:latin typeface="Calibri"/>
                        <a:ea typeface="Calibri"/>
                        <a:cs typeface="Times New Roman"/>
                      </a:endParaRPr>
                    </a:p>
                  </a:txBody>
                  <a:tcPr marL="53344" marR="53344" marT="0" marB="0"/>
                </a:tc>
                <a:tc>
                  <a:txBody>
                    <a:bodyPr/>
                    <a:lstStyle/>
                    <a:p>
                      <a:pPr marL="0" marR="0" algn="l">
                        <a:lnSpc>
                          <a:spcPct val="115000"/>
                        </a:lnSpc>
                        <a:spcBef>
                          <a:spcPts val="0"/>
                        </a:spcBef>
                        <a:spcAft>
                          <a:spcPts val="0"/>
                        </a:spcAft>
                      </a:pPr>
                      <a:r>
                        <a:rPr lang="en-US" sz="900" dirty="0">
                          <a:effectLst/>
                        </a:rPr>
                        <a:t>Moon receding</a:t>
                      </a:r>
                    </a:p>
                    <a:p>
                      <a:pPr marL="0" marR="0" algn="l">
                        <a:lnSpc>
                          <a:spcPct val="115000"/>
                        </a:lnSpc>
                        <a:spcBef>
                          <a:spcPts val="0"/>
                        </a:spcBef>
                        <a:spcAft>
                          <a:spcPts val="0"/>
                        </a:spcAft>
                      </a:pPr>
                      <a:r>
                        <a:rPr lang="en-US" sz="900" dirty="0">
                          <a:effectLst/>
                        </a:rPr>
                        <a:t>@ 38 mm/</a:t>
                      </a:r>
                      <a:r>
                        <a:rPr lang="en-US" sz="900" dirty="0" err="1">
                          <a:effectLst/>
                        </a:rPr>
                        <a:t>yr</a:t>
                      </a:r>
                      <a:r>
                        <a:rPr lang="en-US" sz="900" dirty="0">
                          <a:effectLst/>
                        </a:rPr>
                        <a:t> &amp;</a:t>
                      </a:r>
                    </a:p>
                    <a:p>
                      <a:pPr marL="0" marR="0" algn="l">
                        <a:lnSpc>
                          <a:spcPct val="115000"/>
                        </a:lnSpc>
                        <a:spcBef>
                          <a:spcPts val="0"/>
                        </a:spcBef>
                        <a:spcAft>
                          <a:spcPts val="0"/>
                        </a:spcAft>
                      </a:pPr>
                      <a:r>
                        <a:rPr lang="en-US" sz="900" dirty="0">
                          <a:effectLst/>
                        </a:rPr>
                        <a:t>orbiting Earth @</a:t>
                      </a:r>
                    </a:p>
                    <a:p>
                      <a:pPr marL="0" marR="0" algn="l">
                        <a:lnSpc>
                          <a:spcPct val="115000"/>
                        </a:lnSpc>
                        <a:spcBef>
                          <a:spcPts val="0"/>
                        </a:spcBef>
                        <a:spcAft>
                          <a:spcPts val="0"/>
                        </a:spcAft>
                      </a:pPr>
                      <a:r>
                        <a:rPr lang="en-US" sz="900" dirty="0">
                          <a:effectLst/>
                        </a:rPr>
                        <a:t>1.022 km/s</a:t>
                      </a:r>
                      <a:endParaRPr lang="en-US" sz="900" dirty="0">
                        <a:effectLst/>
                        <a:latin typeface="Calibri"/>
                        <a:ea typeface="Calibri"/>
                        <a:cs typeface="Times New Roman"/>
                      </a:endParaRPr>
                    </a:p>
                  </a:txBody>
                  <a:tcPr marL="53344" marR="53344" marT="0" marB="0"/>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38</a:t>
            </a:fld>
            <a:endParaRPr lang="en-US" dirty="0"/>
          </a:p>
        </p:txBody>
      </p:sp>
    </p:spTree>
    <p:extLst>
      <p:ext uri="{BB962C8B-B14F-4D97-AF65-F5344CB8AC3E}">
        <p14:creationId xmlns:p14="http://schemas.microsoft.com/office/powerpoint/2010/main" val="3112523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5466"/>
            <a:ext cx="6896534" cy="1080938"/>
          </a:xfrm>
        </p:spPr>
        <p:txBody>
          <a:bodyPr>
            <a:normAutofit/>
          </a:bodyPr>
          <a:lstStyle/>
          <a:p>
            <a:r>
              <a:rPr lang="en-US" dirty="0"/>
              <a:t>Current Example of Orbital Synchrony</a:t>
            </a:r>
          </a:p>
        </p:txBody>
      </p:sp>
      <p:sp>
        <p:nvSpPr>
          <p:cNvPr id="3" name="Content Placeholder 2"/>
          <p:cNvSpPr>
            <a:spLocks noGrp="1"/>
          </p:cNvSpPr>
          <p:nvPr>
            <p:ph idx="1"/>
          </p:nvPr>
        </p:nvSpPr>
        <p:spPr/>
        <p:txBody>
          <a:bodyPr>
            <a:normAutofit fontScale="92500"/>
          </a:bodyPr>
          <a:lstStyle/>
          <a:p>
            <a:r>
              <a:rPr lang="en-US" dirty="0"/>
              <a:t>NEOs, near-Earth-objects, have been tracked that follow nearly parallel orbits with Earth</a:t>
            </a:r>
          </a:p>
          <a:p>
            <a:r>
              <a:rPr lang="en-US" dirty="0"/>
              <a:t>Each time Earth passes, these NEOs are pulled by gravity toward Earth into a different orbit</a:t>
            </a:r>
          </a:p>
          <a:p>
            <a:r>
              <a:rPr lang="en-US" dirty="0"/>
              <a:t>The new orbits are either closer or farther away from the Sun depending on its prior location</a:t>
            </a:r>
          </a:p>
          <a:p>
            <a:r>
              <a:rPr lang="en-US" dirty="0"/>
              <a:t>These NEO-type asteroids are too small to slow Earth as the Moon originally did.  However, their actions of changing orbital distances shows how synchronicity begins.</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39</a:t>
            </a:fld>
            <a:endParaRPr lang="en-US" dirty="0"/>
          </a:p>
        </p:txBody>
      </p:sp>
    </p:spTree>
    <p:extLst>
      <p:ext uri="{BB962C8B-B14F-4D97-AF65-F5344CB8AC3E}">
        <p14:creationId xmlns:p14="http://schemas.microsoft.com/office/powerpoint/2010/main" val="383786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7167"/>
            <a:ext cx="4495800" cy="1080938"/>
          </a:xfrm>
        </p:spPr>
        <p:txBody>
          <a:bodyPr>
            <a:normAutofit/>
          </a:bodyPr>
          <a:lstStyle/>
          <a:p>
            <a:r>
              <a:rPr lang="en-US" dirty="0"/>
              <a:t>Today’s Solar System</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676" r="21676"/>
          <a:stretch>
            <a:fillRect/>
          </a:stretch>
        </p:blipFill>
        <p:spPr>
          <a:xfrm>
            <a:off x="3200400" y="2051521"/>
            <a:ext cx="4227773" cy="3884665"/>
          </a:xfrm>
        </p:spPr>
      </p:pic>
      <p:sp>
        <p:nvSpPr>
          <p:cNvPr id="4" name="Text Placeholder 3"/>
          <p:cNvSpPr>
            <a:spLocks noGrp="1"/>
          </p:cNvSpPr>
          <p:nvPr>
            <p:ph type="body" sz="half" idx="2"/>
          </p:nvPr>
        </p:nvSpPr>
        <p:spPr>
          <a:xfrm>
            <a:off x="117701" y="2133600"/>
            <a:ext cx="3006499" cy="3733800"/>
          </a:xfrm>
        </p:spPr>
        <p:txBody>
          <a:bodyPr>
            <a:noAutofit/>
          </a:bodyPr>
          <a:lstStyle/>
          <a:p>
            <a:r>
              <a:rPr lang="en-US" sz="2000" dirty="0"/>
              <a:t>Not shown is  Pluto and other Kuiper Belt Objects (KBOs) beyond Neptune’s  orbit.  Much farther away is the suspected spherical Oort cloud of comets.</a:t>
            </a:r>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4</a:t>
            </a:fld>
            <a:endParaRPr lang="en-US" dirty="0"/>
          </a:p>
        </p:txBody>
      </p:sp>
    </p:spTree>
    <p:extLst>
      <p:ext uri="{BB962C8B-B14F-4D97-AF65-F5344CB8AC3E}">
        <p14:creationId xmlns:p14="http://schemas.microsoft.com/office/powerpoint/2010/main" val="107227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7174"/>
            <a:ext cx="6896534" cy="1080938"/>
          </a:xfrm>
        </p:spPr>
        <p:txBody>
          <a:bodyPr/>
          <a:lstStyle/>
          <a:p>
            <a:r>
              <a:rPr lang="en-US" dirty="0"/>
              <a:t>Comparative Studies of Scale</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200" dirty="0"/>
              <a:t>The following scaled comparisons follow:</a:t>
            </a:r>
          </a:p>
          <a:p>
            <a:pPr marL="0" indent="0">
              <a:buNone/>
            </a:pPr>
            <a:endParaRPr lang="en-US" dirty="0"/>
          </a:p>
          <a:p>
            <a:r>
              <a:rPr lang="en-US" dirty="0"/>
              <a:t>Cross-section of mantles and cores and expansion of Earth’s crust due to penetration of impactor</a:t>
            </a:r>
          </a:p>
          <a:p>
            <a:endParaRPr lang="en-US" dirty="0"/>
          </a:p>
          <a:p>
            <a:r>
              <a:rPr lang="en-US" dirty="0"/>
              <a:t>Off-set of collision causing tilt of axis and migration of molten materials above and below Earth’s crust</a:t>
            </a:r>
          </a:p>
          <a:p>
            <a:endParaRPr lang="en-US" dirty="0"/>
          </a:p>
          <a:p>
            <a:r>
              <a:rPr lang="en-US" dirty="0"/>
              <a:t>Overall size of different bodies;  rogue planet is proposed as the size of Ganymede and having a similar density</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40</a:t>
            </a:fld>
            <a:endParaRPr lang="en-US" dirty="0"/>
          </a:p>
        </p:txBody>
      </p:sp>
    </p:spTree>
    <p:extLst>
      <p:ext uri="{BB962C8B-B14F-4D97-AF65-F5344CB8AC3E}">
        <p14:creationId xmlns:p14="http://schemas.microsoft.com/office/powerpoint/2010/main" val="210322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57400" y="76200"/>
            <a:ext cx="525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bmk="_Toc372279283">
                <a:ln>
                  <a:noFill/>
                </a:ln>
                <a:effectLst/>
                <a:latin typeface="Calibri" pitchFamily="34" charset="0"/>
                <a:ea typeface="Calibri" pitchFamily="34" charset="0"/>
                <a:cs typeface="Times New Roman" pitchFamily="18" charset="0"/>
              </a:rPr>
              <a:t>Cross-Section Study of the Inelastic Collision and Penetration of the Earth's Impactor</a:t>
            </a:r>
            <a:endParaRPr kumimoji="0" lang="en-US" altLang="en-US" b="0" i="0" u="none" strike="noStrike" cap="none" normalizeH="0" baseline="0" dirty="0">
              <a:ln>
                <a:noFill/>
              </a:ln>
              <a:effectLst/>
              <a:latin typeface="Arial" pitchFamily="34" charset="0"/>
              <a:cs typeface="Arial" pitchFamily="34" charset="0"/>
            </a:endParaRPr>
          </a:p>
        </p:txBody>
      </p:sp>
      <p:pic>
        <p:nvPicPr>
          <p:cNvPr id="2049" name="Picture 94" descr="7CF83B5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0" t="1832" r="-1030" b="7937"/>
          <a:stretch/>
        </p:blipFill>
        <p:spPr bwMode="auto">
          <a:xfrm>
            <a:off x="2171700" y="685800"/>
            <a:ext cx="50292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788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41</a:t>
            </a:fld>
            <a:endParaRPr lang="en-US" dirty="0"/>
          </a:p>
        </p:txBody>
      </p:sp>
    </p:spTree>
    <p:extLst>
      <p:ext uri="{BB962C8B-B14F-4D97-AF65-F5344CB8AC3E}">
        <p14:creationId xmlns:p14="http://schemas.microsoft.com/office/powerpoint/2010/main" val="588919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05000" y="304800"/>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bmk="_Toc372279285">
                <a:ln>
                  <a:noFill/>
                </a:ln>
                <a:effectLst/>
                <a:latin typeface="Calibri" pitchFamily="34" charset="0"/>
                <a:ea typeface="Calibri" pitchFamily="34" charset="0"/>
                <a:cs typeface="Times New Roman" pitchFamily="18" charset="0"/>
              </a:rPr>
              <a:t>Depiction of How the Earth Stabilized its Tilt</a:t>
            </a:r>
            <a:endParaRPr kumimoji="0" lang="en-US" altLang="en-US" sz="2400" b="0" i="0" u="none" strike="noStrike" cap="none" normalizeH="0" baseline="0" dirty="0">
              <a:ln>
                <a:noFill/>
              </a:ln>
              <a:effectLst/>
              <a:latin typeface="Arial" pitchFamily="34" charset="0"/>
              <a:cs typeface="Arial" pitchFamily="34" charset="0"/>
            </a:endParaRPr>
          </a:p>
        </p:txBody>
      </p:sp>
      <p:pic>
        <p:nvPicPr>
          <p:cNvPr id="3073" name="Picture 1" descr="25E18BB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2" t="792" r="-1642" b="959"/>
          <a:stretch/>
        </p:blipFill>
        <p:spPr bwMode="auto">
          <a:xfrm>
            <a:off x="2476500" y="753228"/>
            <a:ext cx="4686300" cy="52038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07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42</a:t>
            </a:fld>
            <a:endParaRPr lang="en-US" dirty="0"/>
          </a:p>
        </p:txBody>
      </p:sp>
    </p:spTree>
    <p:extLst>
      <p:ext uri="{BB962C8B-B14F-4D97-AF65-F5344CB8AC3E}">
        <p14:creationId xmlns:p14="http://schemas.microsoft.com/office/powerpoint/2010/main" val="163225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A7DEEA9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21" b="13034"/>
          <a:stretch/>
        </p:blipFill>
        <p:spPr bwMode="auto">
          <a:xfrm>
            <a:off x="2209800" y="457200"/>
            <a:ext cx="4876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15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43</a:t>
            </a:fld>
            <a:endParaRPr lang="en-US" dirty="0"/>
          </a:p>
        </p:txBody>
      </p:sp>
    </p:spTree>
    <p:extLst>
      <p:ext uri="{BB962C8B-B14F-4D97-AF65-F5344CB8AC3E}">
        <p14:creationId xmlns:p14="http://schemas.microsoft.com/office/powerpoint/2010/main" val="3241341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7391401" cy="1226954"/>
          </a:xfrm>
        </p:spPr>
        <p:txBody>
          <a:bodyPr>
            <a:noAutofit/>
          </a:bodyPr>
          <a:lstStyle/>
          <a:p>
            <a:r>
              <a:rPr lang="en-US" dirty="0"/>
              <a:t>Summary of Earth’s Metamorphosis</a:t>
            </a:r>
            <a:br>
              <a:rPr lang="en-US" dirty="0"/>
            </a:br>
            <a:r>
              <a:rPr lang="en-US" dirty="0"/>
              <a:t>(EMM) Hypothesis </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This Model Successfully Explains:</a:t>
            </a:r>
          </a:p>
          <a:p>
            <a:r>
              <a:rPr lang="en-US" dirty="0"/>
              <a:t>Genesis of Earth-Moon system</a:t>
            </a:r>
          </a:p>
          <a:p>
            <a:r>
              <a:rPr lang="en-US" dirty="0"/>
              <a:t>Tilt of Earth’s spin axis</a:t>
            </a:r>
          </a:p>
          <a:p>
            <a:r>
              <a:rPr lang="en-US" dirty="0"/>
              <a:t>Existence of granitic continents</a:t>
            </a:r>
          </a:p>
          <a:p>
            <a:r>
              <a:rPr lang="en-US" dirty="0"/>
              <a:t>Tectonic plates, rifts, volcanism, and hot spots</a:t>
            </a:r>
          </a:p>
          <a:p>
            <a:r>
              <a:rPr lang="en-US" dirty="0"/>
              <a:t>Main Belt of asteroids</a:t>
            </a:r>
          </a:p>
          <a:p>
            <a:r>
              <a:rPr lang="en-US" dirty="0"/>
              <a:t>Late Heavy Bombardment (LHB) period</a:t>
            </a:r>
          </a:p>
          <a:p>
            <a:r>
              <a:rPr lang="en-US" dirty="0"/>
              <a:t>Reasons for Earth’s volatiles of water and atmospheric gases</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44</a:t>
            </a:fld>
            <a:endParaRPr lang="en-US" dirty="0"/>
          </a:p>
        </p:txBody>
      </p:sp>
    </p:spTree>
    <p:extLst>
      <p:ext uri="{BB962C8B-B14F-4D97-AF65-F5344CB8AC3E}">
        <p14:creationId xmlns:p14="http://schemas.microsoft.com/office/powerpoint/2010/main" val="1737542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53228"/>
            <a:ext cx="7315201" cy="1080938"/>
          </a:xfrm>
        </p:spPr>
        <p:txBody>
          <a:bodyPr>
            <a:noAutofit/>
          </a:bodyPr>
          <a:lstStyle/>
          <a:p>
            <a:r>
              <a:rPr lang="en-US" sz="3200" dirty="0"/>
              <a:t>The Connection to Religion and the Ancient History of the Sumerians</a:t>
            </a:r>
          </a:p>
        </p:txBody>
      </p:sp>
      <p:sp>
        <p:nvSpPr>
          <p:cNvPr id="3" name="Content Placeholder 2"/>
          <p:cNvSpPr>
            <a:spLocks noGrp="1"/>
          </p:cNvSpPr>
          <p:nvPr>
            <p:ph idx="1"/>
          </p:nvPr>
        </p:nvSpPr>
        <p:spPr/>
        <p:txBody>
          <a:bodyPr>
            <a:normAutofit/>
          </a:bodyPr>
          <a:lstStyle/>
          <a:p>
            <a:r>
              <a:rPr lang="en-US" dirty="0"/>
              <a:t>The EMM’s basic story is told by the “Epic Tale of Creation” on Sumerian clay tablets 6000 years ago, as translated by </a:t>
            </a:r>
            <a:r>
              <a:rPr lang="en-US" dirty="0" err="1"/>
              <a:t>Zecharia</a:t>
            </a:r>
            <a:r>
              <a:rPr lang="en-US" dirty="0"/>
              <a:t> Sitchin in 1976 in his book, </a:t>
            </a:r>
            <a:r>
              <a:rPr lang="en-US" i="1" dirty="0"/>
              <a:t>The Twelfth Planet</a:t>
            </a:r>
          </a:p>
          <a:p>
            <a:r>
              <a:rPr lang="en-US" dirty="0"/>
              <a:t>The genesis story of the Old Testament, an abridgement of this epic tale, also supports this storyline by stating, “</a:t>
            </a:r>
            <a:r>
              <a:rPr lang="en-US" b="1" dirty="0">
                <a:solidFill>
                  <a:schemeClr val="bg1"/>
                </a:solidFill>
              </a:rPr>
              <a:t>And God made two great lights; the greater light to rule the day, and the lesser light to rule the night</a:t>
            </a:r>
            <a:r>
              <a:rPr lang="en-US" dirty="0"/>
              <a:t>”</a:t>
            </a:r>
          </a:p>
          <a:p>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45</a:t>
            </a:fld>
            <a:endParaRPr lang="en-US" dirty="0"/>
          </a:p>
        </p:txBody>
      </p:sp>
    </p:spTree>
    <p:extLst>
      <p:ext uri="{BB962C8B-B14F-4D97-AF65-F5344CB8AC3E}">
        <p14:creationId xmlns:p14="http://schemas.microsoft.com/office/powerpoint/2010/main" val="2357731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6105"/>
            <a:ext cx="7146455" cy="2156095"/>
          </a:xfrm>
        </p:spPr>
        <p:txBody>
          <a:bodyPr>
            <a:normAutofit/>
          </a:bodyPr>
          <a:lstStyle/>
          <a:p>
            <a:r>
              <a:rPr lang="en-US" sz="4000" dirty="0"/>
              <a:t>A Second Presentation is Available for Those Wanting to Explore More</a:t>
            </a:r>
          </a:p>
        </p:txBody>
      </p:sp>
      <p:sp>
        <p:nvSpPr>
          <p:cNvPr id="3" name="Subtitle 2"/>
          <p:cNvSpPr>
            <a:spLocks noGrp="1"/>
          </p:cNvSpPr>
          <p:nvPr>
            <p:ph type="subTitle" idx="1"/>
          </p:nvPr>
        </p:nvSpPr>
        <p:spPr>
          <a:xfrm>
            <a:off x="228600" y="4343400"/>
            <a:ext cx="6477000" cy="1516587"/>
          </a:xfrm>
        </p:spPr>
        <p:txBody>
          <a:bodyPr>
            <a:noAutofit/>
          </a:bodyPr>
          <a:lstStyle/>
          <a:p>
            <a:r>
              <a:rPr lang="en-US" sz="2400" dirty="0">
                <a:solidFill>
                  <a:schemeClr val="tx1"/>
                </a:solidFill>
              </a:rPr>
              <a:t>A series of questions with current facts from NASA will be presented to test the EMM and GI Hypotheses. A dialogue with the audience is welcomed.</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46</a:t>
            </a:fld>
            <a:endParaRPr lang="en-US" dirty="0"/>
          </a:p>
        </p:txBody>
      </p:sp>
    </p:spTree>
    <p:extLst>
      <p:ext uri="{BB962C8B-B14F-4D97-AF65-F5344CB8AC3E}">
        <p14:creationId xmlns:p14="http://schemas.microsoft.com/office/powerpoint/2010/main" val="388311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58" y="753228"/>
            <a:ext cx="4836242" cy="1080938"/>
          </a:xfrm>
        </p:spPr>
        <p:txBody>
          <a:bodyPr>
            <a:noAutofit/>
          </a:bodyPr>
          <a:lstStyle/>
          <a:p>
            <a:r>
              <a:rPr lang="en-US" sz="3600" dirty="0"/>
              <a:t>Scale of Solar System</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054" b="4054"/>
          <a:stretch>
            <a:fillRect/>
          </a:stretch>
        </p:blipFill>
        <p:spPr/>
      </p:pic>
      <p:sp>
        <p:nvSpPr>
          <p:cNvPr id="4" name="Text Placeholder 3"/>
          <p:cNvSpPr>
            <a:spLocks noGrp="1"/>
          </p:cNvSpPr>
          <p:nvPr>
            <p:ph type="body" sz="half" idx="2"/>
          </p:nvPr>
        </p:nvSpPr>
        <p:spPr/>
        <p:txBody>
          <a:bodyPr>
            <a:noAutofit/>
          </a:bodyPr>
          <a:lstStyle/>
          <a:p>
            <a:pPr algn="ctr"/>
            <a:r>
              <a:rPr lang="en-US" sz="2000" dirty="0"/>
              <a:t>Main belt of asteroids, outer planetary orbits, Sedna’s orbit (recently discovered KBO), and the postulated Oort cloud are shown to scale</a:t>
            </a:r>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5</a:t>
            </a:fld>
            <a:endParaRPr lang="en-US" dirty="0"/>
          </a:p>
        </p:txBody>
      </p:sp>
    </p:spTree>
    <p:extLst>
      <p:ext uri="{BB962C8B-B14F-4D97-AF65-F5344CB8AC3E}">
        <p14:creationId xmlns:p14="http://schemas.microsoft.com/office/powerpoint/2010/main" val="125880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 y="753228"/>
            <a:ext cx="6667934" cy="1080938"/>
          </a:xfrm>
        </p:spPr>
        <p:txBody>
          <a:bodyPr>
            <a:noAutofit/>
          </a:bodyPr>
          <a:lstStyle/>
          <a:p>
            <a:r>
              <a:rPr lang="en-US" dirty="0"/>
              <a:t>Planetary Sizes Shown to Scale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530" r="19530"/>
          <a:stretch>
            <a:fillRect/>
          </a:stretch>
        </p:blipFill>
        <p:spPr/>
      </p:pic>
      <p:sp>
        <p:nvSpPr>
          <p:cNvPr id="4" name="Text Placeholder 3"/>
          <p:cNvSpPr>
            <a:spLocks noGrp="1"/>
          </p:cNvSpPr>
          <p:nvPr>
            <p:ph type="body" sz="half" idx="2"/>
          </p:nvPr>
        </p:nvSpPr>
        <p:spPr/>
        <p:txBody>
          <a:bodyPr>
            <a:noAutofit/>
          </a:bodyPr>
          <a:lstStyle/>
          <a:p>
            <a:pPr algn="ctr"/>
            <a:r>
              <a:rPr lang="en-US" sz="2000" dirty="0"/>
              <a:t>Jupiter and Saturn are the gas  giants;  Uranus and Neptune are the ice giants;  Earth, Venus, Mars, and Mercury are the rocky inner terrestrial planets.</a:t>
            </a:r>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6</a:t>
            </a:fld>
            <a:endParaRPr lang="en-US" dirty="0"/>
          </a:p>
        </p:txBody>
      </p:sp>
    </p:spTree>
    <p:extLst>
      <p:ext uri="{BB962C8B-B14F-4D97-AF65-F5344CB8AC3E}">
        <p14:creationId xmlns:p14="http://schemas.microsoft.com/office/powerpoint/2010/main" val="181986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4" y="914400"/>
            <a:ext cx="5486400" cy="566738"/>
          </a:xfrm>
        </p:spPr>
        <p:txBody>
          <a:bodyPr>
            <a:noAutofit/>
          </a:bodyPr>
          <a:lstStyle/>
          <a:p>
            <a:pPr algn="ctr"/>
            <a:r>
              <a:rPr lang="en-US" sz="3200" dirty="0"/>
              <a:t>Outer Solar System Objects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893" b="9893"/>
          <a:stretch>
            <a:fillRect/>
          </a:stretch>
        </p:blipFill>
        <p:spPr>
          <a:xfrm>
            <a:off x="2240280" y="2057400"/>
            <a:ext cx="5227320" cy="3920490"/>
          </a:xfrm>
        </p:spPr>
      </p:pic>
      <p:sp>
        <p:nvSpPr>
          <p:cNvPr id="4" name="Text Placeholder 3"/>
          <p:cNvSpPr>
            <a:spLocks noGrp="1"/>
          </p:cNvSpPr>
          <p:nvPr>
            <p:ph type="body" sz="half" idx="2"/>
          </p:nvPr>
        </p:nvSpPr>
        <p:spPr>
          <a:xfrm>
            <a:off x="15240" y="2209800"/>
            <a:ext cx="1889760" cy="3726388"/>
          </a:xfrm>
        </p:spPr>
        <p:txBody>
          <a:bodyPr>
            <a:noAutofit/>
          </a:bodyPr>
          <a:lstStyle/>
          <a:p>
            <a:pPr algn="ctr"/>
            <a:r>
              <a:rPr lang="en-US" sz="1600" dirty="0"/>
              <a:t>Taken from Tegler and Romanishin’s photometric surveys</a:t>
            </a:r>
          </a:p>
        </p:txBody>
      </p:sp>
      <p:sp>
        <p:nvSpPr>
          <p:cNvPr id="3" name="Date Placeholder 2"/>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7</a:t>
            </a:fld>
            <a:endParaRPr lang="en-US" dirty="0"/>
          </a:p>
        </p:txBody>
      </p:sp>
      <p:sp>
        <p:nvSpPr>
          <p:cNvPr id="8" name="TextBox 7"/>
          <p:cNvSpPr txBox="1"/>
          <p:nvPr/>
        </p:nvSpPr>
        <p:spPr>
          <a:xfrm>
            <a:off x="7604760" y="2186940"/>
            <a:ext cx="1401514" cy="1477328"/>
          </a:xfrm>
          <a:prstGeom prst="rect">
            <a:avLst/>
          </a:prstGeom>
          <a:noFill/>
        </p:spPr>
        <p:txBody>
          <a:bodyPr wrap="square" rtlCol="0">
            <a:spAutoFit/>
          </a:bodyPr>
          <a:lstStyle/>
          <a:p>
            <a:r>
              <a:rPr lang="en-US" dirty="0"/>
              <a:t>  Kuiper</a:t>
            </a:r>
          </a:p>
          <a:p>
            <a:r>
              <a:rPr lang="en-US" dirty="0"/>
              <a:t>  Belt</a:t>
            </a:r>
          </a:p>
          <a:p>
            <a:r>
              <a:rPr lang="en-US" dirty="0"/>
              <a:t>  Objects</a:t>
            </a:r>
          </a:p>
          <a:p>
            <a:endParaRPr lang="en-US" dirty="0"/>
          </a:p>
          <a:p>
            <a:r>
              <a:rPr lang="en-US" dirty="0"/>
              <a:t>  </a:t>
            </a:r>
            <a:r>
              <a:rPr lang="en-US" dirty="0" err="1"/>
              <a:t>Plutinos</a:t>
            </a:r>
            <a:endParaRPr lang="en-US" dirty="0"/>
          </a:p>
        </p:txBody>
      </p:sp>
      <p:sp>
        <p:nvSpPr>
          <p:cNvPr id="9" name="Oval 8"/>
          <p:cNvSpPr/>
          <p:nvPr/>
        </p:nvSpPr>
        <p:spPr>
          <a:xfrm>
            <a:off x="7696200" y="2362200"/>
            <a:ext cx="76200" cy="762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658100" y="3429000"/>
            <a:ext cx="76200" cy="76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00733" y="3749828"/>
            <a:ext cx="1467067" cy="1477328"/>
          </a:xfrm>
          <a:prstGeom prst="rect">
            <a:avLst/>
          </a:prstGeom>
          <a:noFill/>
        </p:spPr>
        <p:txBody>
          <a:bodyPr wrap="square" rtlCol="0">
            <a:spAutoFit/>
          </a:bodyPr>
          <a:lstStyle/>
          <a:p>
            <a:r>
              <a:rPr lang="en-US" dirty="0"/>
              <a:t>  Scattered</a:t>
            </a:r>
          </a:p>
          <a:p>
            <a:r>
              <a:rPr lang="en-US" dirty="0"/>
              <a:t>  Disk</a:t>
            </a:r>
          </a:p>
          <a:p>
            <a:r>
              <a:rPr lang="en-US" dirty="0"/>
              <a:t>  Objects</a:t>
            </a:r>
          </a:p>
          <a:p>
            <a:endParaRPr lang="en-US" dirty="0"/>
          </a:p>
          <a:p>
            <a:r>
              <a:rPr lang="en-US" dirty="0"/>
              <a:t>  Centaurs</a:t>
            </a:r>
          </a:p>
        </p:txBody>
      </p:sp>
      <p:sp>
        <p:nvSpPr>
          <p:cNvPr id="12" name="Oval 11"/>
          <p:cNvSpPr/>
          <p:nvPr/>
        </p:nvSpPr>
        <p:spPr>
          <a:xfrm>
            <a:off x="7658100" y="3930991"/>
            <a:ext cx="76200" cy="76200"/>
          </a:xfrm>
          <a:prstGeom prst="ellipse">
            <a:avLst/>
          </a:prstGeom>
          <a:solidFill>
            <a:srgbClr val="A858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635240" y="4953000"/>
            <a:ext cx="76200" cy="83820"/>
          </a:xfrm>
          <a:prstGeom prst="triangle">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77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6896534" cy="1080938"/>
          </a:xfrm>
        </p:spPr>
        <p:txBody>
          <a:bodyPr>
            <a:normAutofit/>
          </a:bodyPr>
          <a:lstStyle/>
          <a:p>
            <a:r>
              <a:rPr lang="en-US" dirty="0"/>
              <a:t>Recent Objects Discovered in Outer Solar System</a:t>
            </a:r>
          </a:p>
        </p:txBody>
      </p:sp>
      <p:sp>
        <p:nvSpPr>
          <p:cNvPr id="3" name="Content Placeholder 2"/>
          <p:cNvSpPr>
            <a:spLocks noGrp="1"/>
          </p:cNvSpPr>
          <p:nvPr>
            <p:ph idx="1"/>
          </p:nvPr>
        </p:nvSpPr>
        <p:spPr/>
        <p:txBody>
          <a:bodyPr>
            <a:normAutofit/>
          </a:bodyPr>
          <a:lstStyle/>
          <a:p>
            <a:r>
              <a:rPr lang="en-US" dirty="0"/>
              <a:t>Kuiper belt objects (KBOs) are red circles beyond Neptune’s orbit</a:t>
            </a:r>
          </a:p>
          <a:p>
            <a:r>
              <a:rPr lang="en-US" dirty="0"/>
              <a:t>Plutinos are white circles with orbits similar to Pluto</a:t>
            </a:r>
          </a:p>
          <a:p>
            <a:r>
              <a:rPr lang="en-US" dirty="0"/>
              <a:t>Scattered disk objects (SDOs) are magenta circles mostly outside the ecliptic plane</a:t>
            </a:r>
          </a:p>
          <a:p>
            <a:r>
              <a:rPr lang="en-US" dirty="0"/>
              <a:t>Centaurs (considered icy comets) are orange triangles that have escaped Kuiper belt</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8</a:t>
            </a:fld>
            <a:endParaRPr lang="en-US" dirty="0"/>
          </a:p>
        </p:txBody>
      </p:sp>
    </p:spTree>
    <p:extLst>
      <p:ext uri="{BB962C8B-B14F-4D97-AF65-F5344CB8AC3E}">
        <p14:creationId xmlns:p14="http://schemas.microsoft.com/office/powerpoint/2010/main" val="176992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6896534" cy="1080938"/>
          </a:xfrm>
        </p:spPr>
        <p:txBody>
          <a:bodyPr/>
          <a:lstStyle/>
          <a:p>
            <a:r>
              <a:rPr lang="en-US" dirty="0"/>
              <a:t>Solar System Conundrums</a:t>
            </a:r>
          </a:p>
        </p:txBody>
      </p:sp>
      <p:sp>
        <p:nvSpPr>
          <p:cNvPr id="3" name="Content Placeholder 2"/>
          <p:cNvSpPr>
            <a:spLocks noGrp="1"/>
          </p:cNvSpPr>
          <p:nvPr>
            <p:ph idx="1"/>
          </p:nvPr>
        </p:nvSpPr>
        <p:spPr/>
        <p:txBody>
          <a:bodyPr>
            <a:normAutofit/>
          </a:bodyPr>
          <a:lstStyle/>
          <a:p>
            <a:r>
              <a:rPr lang="en-US" dirty="0"/>
              <a:t>What caused the Late Heavy Bombardment?</a:t>
            </a:r>
          </a:p>
          <a:p>
            <a:r>
              <a:rPr lang="en-US" dirty="0"/>
              <a:t>Why is the Earth-Moon system so very different from other planetary systems?</a:t>
            </a:r>
          </a:p>
          <a:p>
            <a:r>
              <a:rPr lang="en-US" dirty="0"/>
              <a:t>Why is the Moon more like a planet instead of a normal planetary satellite?</a:t>
            </a:r>
          </a:p>
          <a:p>
            <a:r>
              <a:rPr lang="en-US" dirty="0"/>
              <a:t>What caused the Main Belt of asteroids and the Kuiper Belt icy objects beyond Pluto?</a:t>
            </a:r>
          </a:p>
          <a:p>
            <a:r>
              <a:rPr lang="en-US" dirty="0"/>
              <a:t>What is the source and reason for comets that have both long and short period orbits?</a:t>
            </a:r>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9</a:t>
            </a:fld>
            <a:endParaRPr lang="en-US" dirty="0"/>
          </a:p>
        </p:txBody>
      </p:sp>
    </p:spTree>
    <p:extLst>
      <p:ext uri="{BB962C8B-B14F-4D97-AF65-F5344CB8AC3E}">
        <p14:creationId xmlns:p14="http://schemas.microsoft.com/office/powerpoint/2010/main" val="266381244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7722</TotalTime>
  <Words>3210</Words>
  <Application>Microsoft Office PowerPoint</Application>
  <PresentationFormat>On-screen Show (4:3)</PresentationFormat>
  <Paragraphs>490</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Times New Roman</vt:lpstr>
      <vt:lpstr>Trebuchet MS</vt:lpstr>
      <vt:lpstr>Wingdings</vt:lpstr>
      <vt:lpstr>Berlin</vt:lpstr>
      <vt:lpstr>Earth’s Metamorphosis A New Hypothesis for the Earth-Moon System</vt:lpstr>
      <vt:lpstr>A New Version of Earth-Moon’s Genesis is Added to NASA’s Existing Four Versions</vt:lpstr>
      <vt:lpstr>Timelines for Modern Ideas and Ages of Earth-Moon System</vt:lpstr>
      <vt:lpstr>Today’s Solar System</vt:lpstr>
      <vt:lpstr>Scale of Solar System</vt:lpstr>
      <vt:lpstr>Planetary Sizes Shown to Scale</vt:lpstr>
      <vt:lpstr>Outer Solar System Objects</vt:lpstr>
      <vt:lpstr>Recent Objects Discovered in Outer Solar System</vt:lpstr>
      <vt:lpstr>Solar System Conundrums</vt:lpstr>
      <vt:lpstr>“Nice model” tries to explain the Late Heavy Bombardment Period (LHB)</vt:lpstr>
      <vt:lpstr>Nice model: Neptune moves outward disturbing cloud of comets or KBOs that are eventually swept away within Neptune’s orbit by the outer planets</vt:lpstr>
      <vt:lpstr>New Solutions for Conundrums</vt:lpstr>
      <vt:lpstr> Proposed Pristine Solar System During Metamorphosis Event </vt:lpstr>
      <vt:lpstr>Our Moon as a Planet – Comparison of Gravitational Forces</vt:lpstr>
      <vt:lpstr>Our Moon as a Planet - Distance</vt:lpstr>
      <vt:lpstr>Our Moon as a Planet - Mass</vt:lpstr>
      <vt:lpstr>Our Moon as a Planet – Orbital Configuration</vt:lpstr>
      <vt:lpstr>The Moon Enigma – NASA’s Dilemma</vt:lpstr>
      <vt:lpstr>NASA Attempts to Model Earth-Moon System’s Genesis</vt:lpstr>
      <vt:lpstr>NASA’s Currently Accepted Model</vt:lpstr>
      <vt:lpstr>Depiction of Giant Impact Hypothesis by NASA</vt:lpstr>
      <vt:lpstr>Problems with Giant Impact Hypothesis</vt:lpstr>
      <vt:lpstr>Earth’s Metamorphosis Challenges  NASA’s Giant Impact Hypothesis</vt:lpstr>
      <vt:lpstr>Phases of Earth’s Metamorphosis</vt:lpstr>
      <vt:lpstr>The Beginning of Earth’s Metamorphosis -  A Rogue Planet Enters Solar System and Orbits Sun</vt:lpstr>
      <vt:lpstr>The Beginning of Earth’s Metamorphosis -  A Rogue Planet Impacts Gaia between Mars and Jupiter</vt:lpstr>
      <vt:lpstr>Proposed Properties of Rogue Planet</vt:lpstr>
      <vt:lpstr>Rogue Planet Changes Gaia’s Appearance and Composition</vt:lpstr>
      <vt:lpstr>Resulting New Solar System Configuration</vt:lpstr>
      <vt:lpstr>Collision Between Watery Gaia and Frozen Planetoid </vt:lpstr>
      <vt:lpstr>Trajectory of Gaia after Collision with Rogue Planet</vt:lpstr>
      <vt:lpstr>Main Belt of Asteroids is Created</vt:lpstr>
      <vt:lpstr>Spin Axis Tilts and First Continent Forms</vt:lpstr>
      <vt:lpstr>Beginning of Tectonics, Rifts, Volcanism, and Hot Spots</vt:lpstr>
      <vt:lpstr>The Falling Earth Brought Debris Near Mars and Onward Toward the Moon</vt:lpstr>
      <vt:lpstr>Gaia transforms to Planet Earth as centripetal force matches gravity causing it to share the Moon's orbit</vt:lpstr>
      <vt:lpstr>The Synchronized Orbits  of Moon and Earth</vt:lpstr>
      <vt:lpstr>PowerPoint Presentation</vt:lpstr>
      <vt:lpstr>Current Example of Orbital Synchrony</vt:lpstr>
      <vt:lpstr>Comparative Studies of Scale</vt:lpstr>
      <vt:lpstr>PowerPoint Presentation</vt:lpstr>
      <vt:lpstr>PowerPoint Presentation</vt:lpstr>
      <vt:lpstr>PowerPoint Presentation</vt:lpstr>
      <vt:lpstr>Summary of Earth’s Metamorphosis (EMM) Hypothesis </vt:lpstr>
      <vt:lpstr>The Connection to Religion and the Ancient History of the Sumerians</vt:lpstr>
      <vt:lpstr>A Second Presentation is Available for Those Wanting to Explore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Metamorphosis</dc:title>
  <dc:creator>Dougl</dc:creator>
  <cp:lastModifiedBy>Jan Pini</cp:lastModifiedBy>
  <cp:revision>131</cp:revision>
  <cp:lastPrinted>2017-04-13T19:29:00Z</cp:lastPrinted>
  <dcterms:created xsi:type="dcterms:W3CDTF">2014-05-19T18:32:23Z</dcterms:created>
  <dcterms:modified xsi:type="dcterms:W3CDTF">2017-06-26T14:29:35Z</dcterms:modified>
  <cp:contentStatus/>
</cp:coreProperties>
</file>