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816"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7102475" cy="93694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Sv7Rky2nyj6ZjITa9+kQwg==" hashData="nQr0/Hf0fRodQ2cEH+tnaHFhwxGtwgfXTHt71sTXkVm2mVrLJYCmeBC573+GIhKN/FmvOXqIRLI9Fdv4tbSv3A=="/>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1">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58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86570" autoAdjust="0"/>
  </p:normalViewPr>
  <p:slideViewPr>
    <p:cSldViewPr>
      <p:cViewPr varScale="1">
        <p:scale>
          <a:sx n="70" d="100"/>
          <a:sy n="70" d="100"/>
        </p:scale>
        <p:origin x="38" y="586"/>
      </p:cViewPr>
      <p:guideLst>
        <p:guide orient="horz" pos="2160"/>
        <p:guide pos="2880"/>
      </p:guideLst>
    </p:cSldViewPr>
  </p:slideViewPr>
  <p:outlineViewPr>
    <p:cViewPr>
      <p:scale>
        <a:sx n="33" d="100"/>
        <a:sy n="33" d="100"/>
      </p:scale>
      <p:origin x="0" y="79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33" d="100"/>
          <a:sy n="33" d="100"/>
        </p:scale>
        <p:origin x="-2232" y="-78"/>
      </p:cViewPr>
      <p:guideLst>
        <p:guide orient="horz" pos="2951"/>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US" dirty="0"/>
          </a:p>
        </p:txBody>
      </p:sp>
      <p:sp>
        <p:nvSpPr>
          <p:cNvPr id="3" name="Date Placeholder 2"/>
          <p:cNvSpPr>
            <a:spLocks noGrp="1"/>
          </p:cNvSpPr>
          <p:nvPr>
            <p:ph type="dt" idx="1"/>
          </p:nvPr>
        </p:nvSpPr>
        <p:spPr>
          <a:xfrm>
            <a:off x="4023092" y="0"/>
            <a:ext cx="3077739" cy="468471"/>
          </a:xfrm>
          <a:prstGeom prst="rect">
            <a:avLst/>
          </a:prstGeom>
        </p:spPr>
        <p:txBody>
          <a:bodyPr vert="horz" lIns="94119" tIns="47060" rIns="94119" bIns="47060" rtlCol="0"/>
          <a:lstStyle>
            <a:lvl1pPr algn="r">
              <a:defRPr sz="1200"/>
            </a:lvl1pPr>
          </a:lstStyle>
          <a:p>
            <a:fld id="{C380CA6D-3E07-482F-B060-86E54CD6BBB8}" type="datetimeFigureOut">
              <a:rPr lang="en-US" smtClean="0"/>
              <a:t>6/30/2017</a:t>
            </a:fld>
            <a:endParaRPr lang="en-US" dirty="0"/>
          </a:p>
        </p:txBody>
      </p:sp>
      <p:sp>
        <p:nvSpPr>
          <p:cNvPr id="4" name="Slide Image Placeholder 3"/>
          <p:cNvSpPr>
            <a:spLocks noGrp="1" noRot="1" noChangeAspect="1"/>
          </p:cNvSpPr>
          <p:nvPr>
            <p:ph type="sldImg" idx="2"/>
          </p:nvPr>
        </p:nvSpPr>
        <p:spPr>
          <a:xfrm>
            <a:off x="1209675" y="703263"/>
            <a:ext cx="4683125" cy="3513137"/>
          </a:xfrm>
          <a:prstGeom prst="rect">
            <a:avLst/>
          </a:prstGeom>
          <a:noFill/>
          <a:ln w="12700">
            <a:solidFill>
              <a:prstClr val="black"/>
            </a:solidFill>
          </a:ln>
        </p:spPr>
        <p:txBody>
          <a:bodyPr vert="horz" lIns="94119" tIns="47060" rIns="94119" bIns="47060" rtlCol="0" anchor="ctr"/>
          <a:lstStyle/>
          <a:p>
            <a:endParaRPr lang="en-US" dirty="0"/>
          </a:p>
        </p:txBody>
      </p:sp>
      <p:sp>
        <p:nvSpPr>
          <p:cNvPr id="5" name="Notes Placeholder 4"/>
          <p:cNvSpPr>
            <a:spLocks noGrp="1"/>
          </p:cNvSpPr>
          <p:nvPr>
            <p:ph type="body" sz="quarter" idx="3"/>
          </p:nvPr>
        </p:nvSpPr>
        <p:spPr>
          <a:xfrm>
            <a:off x="710248" y="4450477"/>
            <a:ext cx="5681980" cy="4216241"/>
          </a:xfrm>
          <a:prstGeom prst="rect">
            <a:avLst/>
          </a:prstGeom>
        </p:spPr>
        <p:txBody>
          <a:bodyPr vert="horz" lIns="94119" tIns="47060" rIns="94119" bIns="470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28"/>
            <a:ext cx="3077739" cy="468471"/>
          </a:xfrm>
          <a:prstGeom prst="rect">
            <a:avLst/>
          </a:prstGeom>
        </p:spPr>
        <p:txBody>
          <a:bodyPr vert="horz" lIns="94119" tIns="47060" rIns="94119" bIns="4706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899328"/>
            <a:ext cx="3077739" cy="468471"/>
          </a:xfrm>
          <a:prstGeom prst="rect">
            <a:avLst/>
          </a:prstGeom>
        </p:spPr>
        <p:txBody>
          <a:bodyPr vert="horz" lIns="94119" tIns="47060" rIns="94119" bIns="47060" rtlCol="0" anchor="b"/>
          <a:lstStyle>
            <a:lvl1pPr algn="r">
              <a:defRPr sz="1200"/>
            </a:lvl1pPr>
          </a:lstStyle>
          <a:p>
            <a:fld id="{4F29B318-5383-4456-911F-2923572C8354}" type="slidenum">
              <a:rPr lang="en-US" smtClean="0"/>
              <a:t>‹#›</a:t>
            </a:fld>
            <a:endParaRPr lang="en-US" dirty="0"/>
          </a:p>
        </p:txBody>
      </p:sp>
    </p:spTree>
    <p:extLst>
      <p:ext uri="{BB962C8B-B14F-4D97-AF65-F5344CB8AC3E}">
        <p14:creationId xmlns:p14="http://schemas.microsoft.com/office/powerpoint/2010/main" val="314003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r>
              <a:rPr lang="en-US" dirty="0"/>
              <a:t>Revised 5/1/2017</a:t>
            </a:r>
          </a:p>
        </p:txBody>
      </p:sp>
      <p:sp>
        <p:nvSpPr>
          <p:cNvPr id="5" name="Footer Placeholder 4"/>
          <p:cNvSpPr>
            <a:spLocks noGrp="1"/>
          </p:cNvSpPr>
          <p:nvPr>
            <p:ph type="ftr" sz="quarter" idx="11"/>
          </p:nvPr>
        </p:nvSpPr>
        <p:spPr>
          <a:xfrm>
            <a:off x="533401" y="5936189"/>
            <a:ext cx="4021666" cy="365125"/>
          </a:xfrm>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a:xfrm>
            <a:off x="7010399" y="2750337"/>
            <a:ext cx="1370293" cy="1356442"/>
          </a:xfrm>
        </p:spPr>
        <p:txBody>
          <a:bodyPr/>
          <a:lstStyle/>
          <a:p>
            <a:fld id="{19144D89-8E09-4D41-BE31-67F15778E33A}" type="slidenum">
              <a:rPr lang="en-US" smtClean="0"/>
              <a:t>‹#›</a:t>
            </a:fld>
            <a:endParaRPr lang="en-US" dirty="0"/>
          </a:p>
        </p:txBody>
      </p:sp>
    </p:spTree>
    <p:extLst>
      <p:ext uri="{BB962C8B-B14F-4D97-AF65-F5344CB8AC3E}">
        <p14:creationId xmlns:p14="http://schemas.microsoft.com/office/powerpoint/2010/main" val="1851208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Revised 5/1/2017</a:t>
            </a:r>
          </a:p>
        </p:txBody>
      </p:sp>
      <p:sp>
        <p:nvSpPr>
          <p:cNvPr id="6" name="Footer Placeholder 5"/>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7" name="Slide Number Placeholder 6"/>
          <p:cNvSpPr>
            <a:spLocks noGrp="1"/>
          </p:cNvSpPr>
          <p:nvPr>
            <p:ph type="sldNum" sz="quarter" idx="12"/>
          </p:nvPr>
        </p:nvSpPr>
        <p:spPr>
          <a:xfrm>
            <a:off x="7856438" y="4711310"/>
            <a:ext cx="1149836" cy="1090789"/>
          </a:xfrm>
        </p:spPr>
        <p:txBody>
          <a:bodyPr/>
          <a:lstStyle/>
          <a:p>
            <a:fld id="{19144D89-8E09-4D41-BE31-67F15778E33A}" type="slidenum">
              <a:rPr lang="en-US" smtClean="0"/>
              <a:t>‹#›</a:t>
            </a:fld>
            <a:endParaRPr lang="en-US" dirty="0"/>
          </a:p>
        </p:txBody>
      </p:sp>
    </p:spTree>
    <p:extLst>
      <p:ext uri="{BB962C8B-B14F-4D97-AF65-F5344CB8AC3E}">
        <p14:creationId xmlns:p14="http://schemas.microsoft.com/office/powerpoint/2010/main" val="3942954551"/>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Revised 5/1/2017</a:t>
            </a:r>
          </a:p>
        </p:txBody>
      </p:sp>
      <p:sp>
        <p:nvSpPr>
          <p:cNvPr id="6" name="Footer Placeholder 5"/>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7" name="Slide Number Placeholder 6"/>
          <p:cNvSpPr>
            <a:spLocks noGrp="1"/>
          </p:cNvSpPr>
          <p:nvPr>
            <p:ph type="sldNum" sz="quarter" idx="12"/>
          </p:nvPr>
        </p:nvSpPr>
        <p:spPr>
          <a:xfrm>
            <a:off x="7856438" y="4711616"/>
            <a:ext cx="1149836" cy="1090789"/>
          </a:xfrm>
        </p:spPr>
        <p:txBody>
          <a:bodyPr/>
          <a:lstStyle/>
          <a:p>
            <a:fld id="{19144D89-8E09-4D41-BE31-67F15778E33A}" type="slidenum">
              <a:rPr lang="en-US" smtClean="0"/>
              <a:t>‹#›</a:t>
            </a:fld>
            <a:endParaRPr lang="en-US" dirty="0"/>
          </a:p>
        </p:txBody>
      </p:sp>
    </p:spTree>
    <p:extLst>
      <p:ext uri="{BB962C8B-B14F-4D97-AF65-F5344CB8AC3E}">
        <p14:creationId xmlns:p14="http://schemas.microsoft.com/office/powerpoint/2010/main" val="297271032"/>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Revised 5/1/2017</a:t>
            </a:r>
          </a:p>
        </p:txBody>
      </p:sp>
      <p:sp>
        <p:nvSpPr>
          <p:cNvPr id="6" name="Footer Placeholder 5"/>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7" name="Slide Number Placeholder 6"/>
          <p:cNvSpPr>
            <a:spLocks noGrp="1"/>
          </p:cNvSpPr>
          <p:nvPr>
            <p:ph type="sldNum" sz="quarter" idx="12"/>
          </p:nvPr>
        </p:nvSpPr>
        <p:spPr>
          <a:xfrm>
            <a:off x="7856438" y="4709926"/>
            <a:ext cx="1149836" cy="1090789"/>
          </a:xfrm>
        </p:spPr>
        <p:txBody>
          <a:bodyPr/>
          <a:lstStyle/>
          <a:p>
            <a:fld id="{19144D89-8E09-4D41-BE31-67F15778E33A}" type="slidenum">
              <a:rPr lang="en-US" smtClean="0"/>
              <a:t>‹#›</a:t>
            </a:fld>
            <a:endParaRPr lang="en-US" dirty="0"/>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180992025"/>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Revised 5/1/2017</a:t>
            </a:r>
          </a:p>
        </p:txBody>
      </p:sp>
      <p:sp>
        <p:nvSpPr>
          <p:cNvPr id="6" name="Footer Placeholder 5"/>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7" name="Slide Number Placeholder 6"/>
          <p:cNvSpPr>
            <a:spLocks noGrp="1"/>
          </p:cNvSpPr>
          <p:nvPr>
            <p:ph type="sldNum" sz="quarter" idx="12"/>
          </p:nvPr>
        </p:nvSpPr>
        <p:spPr>
          <a:xfrm>
            <a:off x="7856438" y="4709926"/>
            <a:ext cx="1149836" cy="1090789"/>
          </a:xfrm>
        </p:spPr>
        <p:txBody>
          <a:bodyPr/>
          <a:lstStyle/>
          <a:p>
            <a:fld id="{19144D89-8E09-4D41-BE31-67F15778E33A}" type="slidenum">
              <a:rPr lang="en-US" smtClean="0"/>
              <a:t>‹#›</a:t>
            </a:fld>
            <a:endParaRPr lang="en-US" dirty="0"/>
          </a:p>
        </p:txBody>
      </p:sp>
    </p:spTree>
    <p:extLst>
      <p:ext uri="{BB962C8B-B14F-4D97-AF65-F5344CB8AC3E}">
        <p14:creationId xmlns:p14="http://schemas.microsoft.com/office/powerpoint/2010/main" val="1225237195"/>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r>
              <a:rPr lang="en-US" dirty="0"/>
              <a:t>Revised 5/1/2017</a:t>
            </a:r>
          </a:p>
        </p:txBody>
      </p:sp>
      <p:sp>
        <p:nvSpPr>
          <p:cNvPr id="4" name="Footer Placeholder 3"/>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5" name="Slide Number Placeholder 4"/>
          <p:cNvSpPr>
            <a:spLocks noGrp="1"/>
          </p:cNvSpPr>
          <p:nvPr>
            <p:ph type="sldNum" sz="quarter" idx="12"/>
          </p:nvPr>
        </p:nvSpPr>
        <p:spPr/>
        <p:txBody>
          <a:bodyPr/>
          <a:lstStyle/>
          <a:p>
            <a:fld id="{19144D89-8E09-4D41-BE31-67F15778E33A}" type="slidenum">
              <a:rPr lang="en-US" smtClean="0"/>
              <a:t>‹#›</a:t>
            </a:fld>
            <a:endParaRPr lang="en-US" dirty="0"/>
          </a:p>
        </p:txBody>
      </p:sp>
    </p:spTree>
    <p:extLst>
      <p:ext uri="{BB962C8B-B14F-4D97-AF65-F5344CB8AC3E}">
        <p14:creationId xmlns:p14="http://schemas.microsoft.com/office/powerpoint/2010/main" val="2214708597"/>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r>
              <a:rPr lang="en-US" dirty="0"/>
              <a:t>Revised 5/1/2017</a:t>
            </a:r>
          </a:p>
        </p:txBody>
      </p:sp>
      <p:sp>
        <p:nvSpPr>
          <p:cNvPr id="4" name="Footer Placeholder 3"/>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5" name="Slide Number Placeholder 4"/>
          <p:cNvSpPr>
            <a:spLocks noGrp="1"/>
          </p:cNvSpPr>
          <p:nvPr>
            <p:ph type="sldNum" sz="quarter" idx="12"/>
          </p:nvPr>
        </p:nvSpPr>
        <p:spPr/>
        <p:txBody>
          <a:bodyPr/>
          <a:lstStyle/>
          <a:p>
            <a:fld id="{19144D89-8E09-4D41-BE31-67F15778E33A}" type="slidenum">
              <a:rPr lang="en-US" smtClean="0"/>
              <a:t>‹#›</a:t>
            </a:fld>
            <a:endParaRPr lang="en-US" dirty="0"/>
          </a:p>
        </p:txBody>
      </p:sp>
    </p:spTree>
    <p:extLst>
      <p:ext uri="{BB962C8B-B14F-4D97-AF65-F5344CB8AC3E}">
        <p14:creationId xmlns:p14="http://schemas.microsoft.com/office/powerpoint/2010/main" val="124619540"/>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Revised 5/1/2017</a:t>
            </a:r>
          </a:p>
        </p:txBody>
      </p:sp>
      <p:sp>
        <p:nvSpPr>
          <p:cNvPr id="5" name="Footer Placeholder 4"/>
          <p:cNvSpPr>
            <a:spLocks noGrp="1"/>
          </p:cNvSpPr>
          <p:nvPr>
            <p:ph type="ftr" sz="quarter" idx="11"/>
          </p:nvPr>
        </p:nvSpPr>
        <p:spPr/>
        <p:txBody>
          <a:bodyPr/>
          <a:lstStyle/>
          <a:p>
            <a:r>
              <a:rPr lang="en-US"/>
              <a:t>Copyright © 2017 Douglas B. Ettinger.  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a:t>
            </a:fld>
            <a:endParaRPr lang="en-US" dirty="0"/>
          </a:p>
        </p:txBody>
      </p:sp>
    </p:spTree>
    <p:extLst>
      <p:ext uri="{BB962C8B-B14F-4D97-AF65-F5344CB8AC3E}">
        <p14:creationId xmlns:p14="http://schemas.microsoft.com/office/powerpoint/2010/main" val="1767578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r>
              <a:rPr lang="en-US" dirty="0"/>
              <a:t>Revised 5/1/2017</a:t>
            </a:r>
          </a:p>
        </p:txBody>
      </p:sp>
      <p:sp>
        <p:nvSpPr>
          <p:cNvPr id="5" name="Footer Placeholder 4"/>
          <p:cNvSpPr>
            <a:spLocks noGrp="1"/>
          </p:cNvSpPr>
          <p:nvPr>
            <p:ph type="ftr" sz="quarter" idx="11"/>
          </p:nvPr>
        </p:nvSpPr>
        <p:spPr>
          <a:xfrm>
            <a:off x="510241" y="5936189"/>
            <a:ext cx="4518959" cy="365125"/>
          </a:xfrm>
        </p:spPr>
        <p:txBody>
          <a:bodyPr/>
          <a:lstStyle/>
          <a:p>
            <a:r>
              <a:rPr lang="en-US"/>
              <a:t>Copyright © 2017 Douglas B. Ettinger.  All rights reserved.</a:t>
            </a:r>
            <a:endParaRPr lang="en-US" dirty="0"/>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19144D89-8E09-4D41-BE31-67F15778E33A}" type="slidenum">
              <a:rPr lang="en-US" smtClean="0"/>
              <a:t>‹#›</a:t>
            </a:fld>
            <a:endParaRPr lang="en-US" dirty="0"/>
          </a:p>
        </p:txBody>
      </p:sp>
    </p:spTree>
    <p:extLst>
      <p:ext uri="{BB962C8B-B14F-4D97-AF65-F5344CB8AC3E}">
        <p14:creationId xmlns:p14="http://schemas.microsoft.com/office/powerpoint/2010/main" val="4012399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Revised 5/1/2017</a:t>
            </a:r>
          </a:p>
        </p:txBody>
      </p:sp>
      <p:sp>
        <p:nvSpPr>
          <p:cNvPr id="5" name="Footer Placeholder 4"/>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a:t>
            </a:fld>
            <a:endParaRPr lang="en-US" dirty="0"/>
          </a:p>
        </p:txBody>
      </p:sp>
    </p:spTree>
    <p:extLst>
      <p:ext uri="{BB962C8B-B14F-4D97-AF65-F5344CB8AC3E}">
        <p14:creationId xmlns:p14="http://schemas.microsoft.com/office/powerpoint/2010/main" val="1868716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65810" y="5936188"/>
            <a:ext cx="2057400" cy="365125"/>
          </a:xfrm>
        </p:spPr>
        <p:txBody>
          <a:bodyPr/>
          <a:lstStyle/>
          <a:p>
            <a:r>
              <a:rPr lang="en-US" dirty="0"/>
              <a:t>Revised 5/1/2017</a:t>
            </a:r>
          </a:p>
        </p:txBody>
      </p:sp>
      <p:sp>
        <p:nvSpPr>
          <p:cNvPr id="5" name="Footer Placeholder 4"/>
          <p:cNvSpPr>
            <a:spLocks noGrp="1"/>
          </p:cNvSpPr>
          <p:nvPr>
            <p:ph type="ftr" sz="quarter" idx="11"/>
          </p:nvPr>
        </p:nvSpPr>
        <p:spPr>
          <a:xfrm>
            <a:off x="533400" y="5936189"/>
            <a:ext cx="4834673" cy="365125"/>
          </a:xfrm>
        </p:spPr>
        <p:txBody>
          <a:bodyPr/>
          <a:lstStyle/>
          <a:p>
            <a:r>
              <a:rPr lang="en-US"/>
              <a:t>Copyright © 2017 Douglas B. Ettinger.  All rights reserved.</a:t>
            </a:r>
            <a:endParaRPr lang="en-US" dirty="0"/>
          </a:p>
        </p:txBody>
      </p:sp>
      <p:sp>
        <p:nvSpPr>
          <p:cNvPr id="6" name="Slide Number Placeholder 5"/>
          <p:cNvSpPr>
            <a:spLocks noGrp="1"/>
          </p:cNvSpPr>
          <p:nvPr>
            <p:ph type="sldNum" sz="quarter" idx="12"/>
          </p:nvPr>
        </p:nvSpPr>
        <p:spPr>
          <a:xfrm>
            <a:off x="7856438" y="2869896"/>
            <a:ext cx="1149836" cy="1090789"/>
          </a:xfrm>
        </p:spPr>
        <p:txBody>
          <a:bodyPr/>
          <a:lstStyle/>
          <a:p>
            <a:fld id="{19144D89-8E09-4D41-BE31-67F15778E33A}" type="slidenum">
              <a:rPr lang="en-US" smtClean="0"/>
              <a:t>‹#›</a:t>
            </a:fld>
            <a:endParaRPr lang="en-US" dirty="0"/>
          </a:p>
        </p:txBody>
      </p:sp>
    </p:spTree>
    <p:extLst>
      <p:ext uri="{BB962C8B-B14F-4D97-AF65-F5344CB8AC3E}">
        <p14:creationId xmlns:p14="http://schemas.microsoft.com/office/powerpoint/2010/main" val="129179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dirty="0"/>
              <a:t>Revised 5/1/2017</a:t>
            </a:r>
          </a:p>
        </p:txBody>
      </p:sp>
      <p:sp>
        <p:nvSpPr>
          <p:cNvPr id="6" name="Footer Placeholder 5"/>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7" name="Slide Number Placeholder 6"/>
          <p:cNvSpPr>
            <a:spLocks noGrp="1"/>
          </p:cNvSpPr>
          <p:nvPr>
            <p:ph type="sldNum" sz="quarter" idx="12"/>
          </p:nvPr>
        </p:nvSpPr>
        <p:spPr/>
        <p:txBody>
          <a:bodyPr/>
          <a:lstStyle/>
          <a:p>
            <a:fld id="{19144D89-8E09-4D41-BE31-67F15778E33A}" type="slidenum">
              <a:rPr lang="en-US" smtClean="0"/>
              <a:t>‹#›</a:t>
            </a:fld>
            <a:endParaRPr lang="en-US" dirty="0"/>
          </a:p>
        </p:txBody>
      </p:sp>
    </p:spTree>
    <p:extLst>
      <p:ext uri="{BB962C8B-B14F-4D97-AF65-F5344CB8AC3E}">
        <p14:creationId xmlns:p14="http://schemas.microsoft.com/office/powerpoint/2010/main" val="39102968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dirty="0"/>
              <a:t>Revised 5/1/2017</a:t>
            </a:r>
          </a:p>
        </p:txBody>
      </p:sp>
      <p:sp>
        <p:nvSpPr>
          <p:cNvPr id="8" name="Footer Placeholder 7"/>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9" name="Slide Number Placeholder 8"/>
          <p:cNvSpPr>
            <a:spLocks noGrp="1"/>
          </p:cNvSpPr>
          <p:nvPr>
            <p:ph type="sldNum" sz="quarter" idx="12"/>
          </p:nvPr>
        </p:nvSpPr>
        <p:spPr/>
        <p:txBody>
          <a:bodyPr/>
          <a:lstStyle/>
          <a:p>
            <a:fld id="{19144D89-8E09-4D41-BE31-67F15778E33A}" type="slidenum">
              <a:rPr lang="en-US" smtClean="0"/>
              <a:t>‹#›</a:t>
            </a:fld>
            <a:endParaRPr lang="en-US" dirty="0"/>
          </a:p>
        </p:txBody>
      </p:sp>
    </p:spTree>
    <p:extLst>
      <p:ext uri="{BB962C8B-B14F-4D97-AF65-F5344CB8AC3E}">
        <p14:creationId xmlns:p14="http://schemas.microsoft.com/office/powerpoint/2010/main" val="289159304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dirty="0"/>
              <a:t>Revised 5/1/2017</a:t>
            </a:r>
          </a:p>
        </p:txBody>
      </p:sp>
      <p:sp>
        <p:nvSpPr>
          <p:cNvPr id="4" name="Footer Placeholder 3"/>
          <p:cNvSpPr>
            <a:spLocks noGrp="1"/>
          </p:cNvSpPr>
          <p:nvPr>
            <p:ph type="ftr" sz="quarter" idx="11"/>
          </p:nvPr>
        </p:nvSpPr>
        <p:spPr/>
        <p:txBody>
          <a:bodyPr/>
          <a:lstStyle/>
          <a:p>
            <a:r>
              <a:rPr lang="en-US"/>
              <a:t>Copyright © 2017 Douglas B. Ettinger.  All rights reserved.</a:t>
            </a:r>
            <a:endParaRPr lang="en-US" dirty="0"/>
          </a:p>
        </p:txBody>
      </p:sp>
      <p:sp>
        <p:nvSpPr>
          <p:cNvPr id="5" name="Slide Number Placeholder 4"/>
          <p:cNvSpPr>
            <a:spLocks noGrp="1"/>
          </p:cNvSpPr>
          <p:nvPr>
            <p:ph type="sldNum" sz="quarter" idx="12"/>
          </p:nvPr>
        </p:nvSpPr>
        <p:spPr/>
        <p:txBody>
          <a:bodyPr/>
          <a:lstStyle/>
          <a:p>
            <a:fld id="{19144D89-8E09-4D41-BE31-67F15778E33A}" type="slidenum">
              <a:rPr lang="en-US" smtClean="0"/>
              <a:t>‹#›</a:t>
            </a:fld>
            <a:endParaRPr lang="en-US" dirty="0"/>
          </a:p>
        </p:txBody>
      </p:sp>
    </p:spTree>
    <p:extLst>
      <p:ext uri="{BB962C8B-B14F-4D97-AF65-F5344CB8AC3E}">
        <p14:creationId xmlns:p14="http://schemas.microsoft.com/office/powerpoint/2010/main" val="64344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r>
              <a:rPr lang="en-US" dirty="0"/>
              <a:t>Revised 5/1/2017</a:t>
            </a:r>
          </a:p>
        </p:txBody>
      </p:sp>
      <p:sp>
        <p:nvSpPr>
          <p:cNvPr id="3" name="Footer Placeholder 2"/>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4" name="Slide Number Placeholder 3"/>
          <p:cNvSpPr>
            <a:spLocks noGrp="1"/>
          </p:cNvSpPr>
          <p:nvPr>
            <p:ph type="sldNum" sz="quarter" idx="12"/>
          </p:nvPr>
        </p:nvSpPr>
        <p:spPr/>
        <p:txBody>
          <a:bodyPr/>
          <a:lstStyle/>
          <a:p>
            <a:fld id="{19144D89-8E09-4D41-BE31-67F15778E33A}" type="slidenum">
              <a:rPr lang="en-US" smtClean="0"/>
              <a:t>‹#›</a:t>
            </a:fld>
            <a:endParaRPr lang="en-US" dirty="0"/>
          </a:p>
        </p:txBody>
      </p:sp>
    </p:spTree>
    <p:extLst>
      <p:ext uri="{BB962C8B-B14F-4D97-AF65-F5344CB8AC3E}">
        <p14:creationId xmlns:p14="http://schemas.microsoft.com/office/powerpoint/2010/main" val="2357602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Revised 5/1/2017</a:t>
            </a:r>
          </a:p>
        </p:txBody>
      </p:sp>
      <p:sp>
        <p:nvSpPr>
          <p:cNvPr id="6" name="Footer Placeholder 5"/>
          <p:cNvSpPr>
            <a:spLocks noGrp="1"/>
          </p:cNvSpPr>
          <p:nvPr>
            <p:ph type="ftr" sz="quarter" idx="11"/>
          </p:nvPr>
        </p:nvSpPr>
        <p:spPr/>
        <p:txBody>
          <a:bodyPr/>
          <a:lstStyle/>
          <a:p>
            <a:r>
              <a:rPr lang="en-US"/>
              <a:t>Copyright © 2017 Douglas B. Ettinger.  All rights reserved.</a:t>
            </a:r>
            <a:endParaRPr lang="en-US" dirty="0"/>
          </a:p>
        </p:txBody>
      </p:sp>
      <p:sp>
        <p:nvSpPr>
          <p:cNvPr id="7" name="Slide Number Placeholder 6"/>
          <p:cNvSpPr>
            <a:spLocks noGrp="1"/>
          </p:cNvSpPr>
          <p:nvPr>
            <p:ph type="sldNum" sz="quarter" idx="12"/>
          </p:nvPr>
        </p:nvSpPr>
        <p:spPr/>
        <p:txBody>
          <a:bodyPr/>
          <a:lstStyle/>
          <a:p>
            <a:fld id="{19144D89-8E09-4D41-BE31-67F15778E33A}" type="slidenum">
              <a:rPr lang="en-US" smtClean="0"/>
              <a:t>‹#›</a:t>
            </a:fld>
            <a:endParaRPr lang="en-US" dirty="0"/>
          </a:p>
        </p:txBody>
      </p:sp>
    </p:spTree>
    <p:extLst>
      <p:ext uri="{BB962C8B-B14F-4D97-AF65-F5344CB8AC3E}">
        <p14:creationId xmlns:p14="http://schemas.microsoft.com/office/powerpoint/2010/main" val="312088522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Revised 5/1/2017</a:t>
            </a:r>
          </a:p>
        </p:txBody>
      </p:sp>
      <p:sp>
        <p:nvSpPr>
          <p:cNvPr id="6" name="Footer Placeholder 5"/>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7" name="Slide Number Placeholder 6"/>
          <p:cNvSpPr>
            <a:spLocks noGrp="1"/>
          </p:cNvSpPr>
          <p:nvPr>
            <p:ph type="sldNum" sz="quarter" idx="12"/>
          </p:nvPr>
        </p:nvSpPr>
        <p:spPr/>
        <p:txBody>
          <a:bodyPr/>
          <a:lstStyle/>
          <a:p>
            <a:fld id="{19144D89-8E09-4D41-BE31-67F15778E33A}" type="slidenum">
              <a:rPr lang="en-US" smtClean="0"/>
              <a:t>‹#›</a:t>
            </a:fld>
            <a:endParaRPr lang="en-US" dirty="0"/>
          </a:p>
        </p:txBody>
      </p:sp>
    </p:spTree>
    <p:extLst>
      <p:ext uri="{BB962C8B-B14F-4D97-AF65-F5344CB8AC3E}">
        <p14:creationId xmlns:p14="http://schemas.microsoft.com/office/powerpoint/2010/main" val="4191051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228600"/>
            <a:ext cx="9144000" cy="6858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2336872"/>
            <a:ext cx="6887389" cy="383532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367881" y="6256332"/>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n-US" dirty="0"/>
              <a:t>Revised 5/1/2017</a:t>
            </a:r>
          </a:p>
        </p:txBody>
      </p:sp>
      <p:sp>
        <p:nvSpPr>
          <p:cNvPr id="5" name="Footer Placeholder 4"/>
          <p:cNvSpPr>
            <a:spLocks noGrp="1"/>
          </p:cNvSpPr>
          <p:nvPr>
            <p:ph type="ftr" sz="quarter" idx="3"/>
          </p:nvPr>
        </p:nvSpPr>
        <p:spPr>
          <a:xfrm>
            <a:off x="533208" y="6256333"/>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b="1" dirty="0">
                <a:ea typeface="Times New Roman" panose="02020603050405020304" pitchFamily="18" charset="0"/>
                <a:cs typeface="Calibri" panose="020F0502020204030204" pitchFamily="34" charset="0"/>
              </a:rPr>
              <a:t>Copyright © 2017 Douglas B. Ettinger. </a:t>
            </a:r>
          </a:p>
          <a:p>
            <a:r>
              <a:rPr lang="en-US" b="1" dirty="0">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19144D89-8E09-4D41-BE31-67F15778E33A}" type="slidenum">
              <a:rPr lang="en-US" smtClean="0"/>
              <a:t>‹#›</a:t>
            </a:fld>
            <a:endParaRPr lang="en-US" dirty="0"/>
          </a:p>
        </p:txBody>
      </p:sp>
    </p:spTree>
    <p:extLst>
      <p:ext uri="{BB962C8B-B14F-4D97-AF65-F5344CB8AC3E}">
        <p14:creationId xmlns:p14="http://schemas.microsoft.com/office/powerpoint/2010/main" val="648525575"/>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Lst>
  <p:hf hdr="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What Is the True Genesis of Earth and Moon?</a:t>
            </a:r>
          </a:p>
        </p:txBody>
      </p:sp>
      <p:sp>
        <p:nvSpPr>
          <p:cNvPr id="3" name="Subtitle 2"/>
          <p:cNvSpPr>
            <a:spLocks noGrp="1"/>
          </p:cNvSpPr>
          <p:nvPr>
            <p:ph type="subTitle" idx="1"/>
          </p:nvPr>
        </p:nvSpPr>
        <p:spPr/>
        <p:txBody>
          <a:bodyPr/>
          <a:lstStyle/>
          <a:p>
            <a:r>
              <a:rPr lang="en-US" dirty="0"/>
              <a:t>Comparing the Biblical, NASA, and Revised Sumerian Versions</a:t>
            </a:r>
          </a:p>
          <a:p>
            <a:endParaRPr lang="en-US" dirty="0"/>
          </a:p>
        </p:txBody>
      </p:sp>
      <p:sp>
        <p:nvSpPr>
          <p:cNvPr id="4" name="Date Placeholder 3"/>
          <p:cNvSpPr>
            <a:spLocks noGrp="1"/>
          </p:cNvSpPr>
          <p:nvPr>
            <p:ph type="dt" sz="half" idx="10"/>
          </p:nvPr>
        </p:nvSpPr>
        <p:spPr/>
        <p:txBody>
          <a:bodyPr/>
          <a:lstStyle/>
          <a:p>
            <a:r>
              <a:rPr lang="en-US"/>
              <a:t>Revised 5/1/2017</a:t>
            </a:r>
            <a:endParaRPr lang="en-US" dirty="0"/>
          </a:p>
        </p:txBody>
      </p:sp>
      <p:sp>
        <p:nvSpPr>
          <p:cNvPr id="5" name="Footer Placeholder 4"/>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p:cNvSpPr>
            <a:spLocks noGrp="1"/>
          </p:cNvSpPr>
          <p:nvPr>
            <p:ph type="sldNum" sz="quarter" idx="12"/>
          </p:nvPr>
        </p:nvSpPr>
        <p:spPr/>
        <p:txBody>
          <a:bodyPr/>
          <a:lstStyle/>
          <a:p>
            <a:fld id="{19144D89-8E09-4D41-BE31-67F15778E33A}" type="slidenum">
              <a:rPr lang="en-US" smtClean="0"/>
              <a:t>1</a:t>
            </a:fld>
            <a:endParaRPr lang="en-US" dirty="0"/>
          </a:p>
        </p:txBody>
      </p:sp>
    </p:spTree>
    <p:extLst>
      <p:ext uri="{BB962C8B-B14F-4D97-AF65-F5344CB8AC3E}">
        <p14:creationId xmlns:p14="http://schemas.microsoft.com/office/powerpoint/2010/main" val="3774820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58114-B377-41EB-9361-3D036430CF98}"/>
              </a:ext>
            </a:extLst>
          </p:cNvPr>
          <p:cNvSpPr>
            <a:spLocks noGrp="1"/>
          </p:cNvSpPr>
          <p:nvPr>
            <p:ph type="title"/>
          </p:nvPr>
        </p:nvSpPr>
        <p:spPr/>
        <p:txBody>
          <a:bodyPr>
            <a:normAutofit fontScale="90000"/>
          </a:bodyPr>
          <a:lstStyle/>
          <a:p>
            <a:r>
              <a:rPr lang="en-US" dirty="0"/>
              <a:t>Grand Theories are Useless if Minute Details Cannot Be Explained</a:t>
            </a:r>
          </a:p>
        </p:txBody>
      </p:sp>
      <p:sp>
        <p:nvSpPr>
          <p:cNvPr id="3" name="Content Placeholder 2">
            <a:extLst>
              <a:ext uri="{FF2B5EF4-FFF2-40B4-BE49-F238E27FC236}">
                <a16:creationId xmlns:a16="http://schemas.microsoft.com/office/drawing/2014/main" id="{7745E18A-633A-4A40-97BE-2C328E974E95}"/>
              </a:ext>
            </a:extLst>
          </p:cNvPr>
          <p:cNvSpPr>
            <a:spLocks noGrp="1"/>
          </p:cNvSpPr>
          <p:nvPr>
            <p:ph idx="1"/>
          </p:nvPr>
        </p:nvSpPr>
        <p:spPr/>
        <p:txBody>
          <a:bodyPr>
            <a:normAutofit fontScale="92500" lnSpcReduction="20000"/>
          </a:bodyPr>
          <a:lstStyle/>
          <a:p>
            <a:r>
              <a:rPr lang="en-US" dirty="0"/>
              <a:t>No answer is given for the Moon’s remnant surface magnetization during the several re-melting periods of its mare basins.</a:t>
            </a:r>
          </a:p>
          <a:p>
            <a:r>
              <a:rPr lang="en-US" dirty="0"/>
              <a:t>No answer is provided for gravitational mascons centered in cratered basins that indicate low velocity impacts.</a:t>
            </a:r>
          </a:p>
          <a:p>
            <a:r>
              <a:rPr lang="en-US" dirty="0"/>
              <a:t>No satisfactory explanation for mare formation with ages from 3.8 to 3.0 </a:t>
            </a:r>
            <a:r>
              <a:rPr lang="en-US" dirty="0" err="1"/>
              <a:t>bya</a:t>
            </a:r>
            <a:r>
              <a:rPr lang="en-US" dirty="0"/>
              <a:t> that indicate prolonged impacts after the Late Heavy Bombardment (LHB) period.</a:t>
            </a:r>
          </a:p>
          <a:p>
            <a:r>
              <a:rPr lang="en-US" dirty="0"/>
              <a:t>Striking differences between the Earth and Moon compositions counter the acceptance of the nebular hypothesis that requires an even mixing of materials inside the proto-star disk.</a:t>
            </a:r>
          </a:p>
          <a:p>
            <a:endParaRPr lang="en-US" dirty="0"/>
          </a:p>
        </p:txBody>
      </p:sp>
      <p:sp>
        <p:nvSpPr>
          <p:cNvPr id="4" name="Date Placeholder 3">
            <a:extLst>
              <a:ext uri="{FF2B5EF4-FFF2-40B4-BE49-F238E27FC236}">
                <a16:creationId xmlns:a16="http://schemas.microsoft.com/office/drawing/2014/main" id="{4CA15339-8E42-4645-B811-94B2773B1B47}"/>
              </a:ext>
            </a:extLst>
          </p:cNvPr>
          <p:cNvSpPr>
            <a:spLocks noGrp="1"/>
          </p:cNvSpPr>
          <p:nvPr>
            <p:ph type="dt" sz="half" idx="10"/>
          </p:nvPr>
        </p:nvSpPr>
        <p:spPr/>
        <p:txBody>
          <a:bodyPr/>
          <a:lstStyle/>
          <a:p>
            <a:r>
              <a:rPr lang="en-US"/>
              <a:t>Revised 5/1/2017</a:t>
            </a:r>
            <a:endParaRPr lang="en-US" dirty="0"/>
          </a:p>
        </p:txBody>
      </p:sp>
      <p:sp>
        <p:nvSpPr>
          <p:cNvPr id="5" name="Footer Placeholder 4">
            <a:extLst>
              <a:ext uri="{FF2B5EF4-FFF2-40B4-BE49-F238E27FC236}">
                <a16:creationId xmlns:a16="http://schemas.microsoft.com/office/drawing/2014/main" id="{9D4F7307-E2DF-4965-BEB6-BFF267FFF01E}"/>
              </a:ext>
            </a:extLst>
          </p:cNvPr>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a:extLst>
              <a:ext uri="{FF2B5EF4-FFF2-40B4-BE49-F238E27FC236}">
                <a16:creationId xmlns:a16="http://schemas.microsoft.com/office/drawing/2014/main" id="{392C296A-4719-4975-88F4-0C3FD545CCC7}"/>
              </a:ext>
            </a:extLst>
          </p:cNvPr>
          <p:cNvSpPr>
            <a:spLocks noGrp="1"/>
          </p:cNvSpPr>
          <p:nvPr>
            <p:ph type="sldNum" sz="quarter" idx="12"/>
          </p:nvPr>
        </p:nvSpPr>
        <p:spPr/>
        <p:txBody>
          <a:bodyPr/>
          <a:lstStyle/>
          <a:p>
            <a:fld id="{19144D89-8E09-4D41-BE31-67F15778E33A}" type="slidenum">
              <a:rPr lang="en-US" smtClean="0"/>
              <a:t>10</a:t>
            </a:fld>
            <a:endParaRPr lang="en-US" dirty="0"/>
          </a:p>
        </p:txBody>
      </p:sp>
    </p:spTree>
    <p:extLst>
      <p:ext uri="{BB962C8B-B14F-4D97-AF65-F5344CB8AC3E}">
        <p14:creationId xmlns:p14="http://schemas.microsoft.com/office/powerpoint/2010/main" val="1280201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CE610-C1CE-45AF-843E-2BEC8D3DC5C4}"/>
              </a:ext>
            </a:extLst>
          </p:cNvPr>
          <p:cNvSpPr>
            <a:spLocks noGrp="1"/>
          </p:cNvSpPr>
          <p:nvPr>
            <p:ph type="title"/>
          </p:nvPr>
        </p:nvSpPr>
        <p:spPr/>
        <p:txBody>
          <a:bodyPr>
            <a:normAutofit fontScale="90000"/>
          </a:bodyPr>
          <a:lstStyle/>
          <a:p>
            <a:r>
              <a:rPr lang="en-US" dirty="0"/>
              <a:t>NASA’s Ego, with All Its Efforts and Expenditures, Not Only Desires, but Actually Requires, Solutions</a:t>
            </a:r>
          </a:p>
        </p:txBody>
      </p:sp>
      <p:sp>
        <p:nvSpPr>
          <p:cNvPr id="3" name="Content Placeholder 2">
            <a:extLst>
              <a:ext uri="{FF2B5EF4-FFF2-40B4-BE49-F238E27FC236}">
                <a16:creationId xmlns:a16="http://schemas.microsoft.com/office/drawing/2014/main" id="{BBACBBBC-2875-4445-A143-62D1E0718484}"/>
              </a:ext>
            </a:extLst>
          </p:cNvPr>
          <p:cNvSpPr>
            <a:spLocks noGrp="1"/>
          </p:cNvSpPr>
          <p:nvPr>
            <p:ph idx="1"/>
          </p:nvPr>
        </p:nvSpPr>
        <p:spPr/>
        <p:txBody>
          <a:bodyPr>
            <a:normAutofit fontScale="92500" lnSpcReduction="20000"/>
          </a:bodyPr>
          <a:lstStyle/>
          <a:p>
            <a:r>
              <a:rPr lang="en-US" dirty="0"/>
              <a:t>Scientific hypotheses have generally collapsed when faced with new information.</a:t>
            </a:r>
          </a:p>
          <a:p>
            <a:r>
              <a:rPr lang="en-US" dirty="0"/>
              <a:t>Statistical treatment, so successful in stellar evolution, cannot yet be applied to a single celestial system since improbable events always happen at least once.</a:t>
            </a:r>
          </a:p>
          <a:p>
            <a:r>
              <a:rPr lang="en-US" dirty="0"/>
              <a:t>The regular prograde systems of Jupiter, Saturn, Uranus and Neptune do resemble one another; yet, they provide little help for a search of some general principles underlying the formation of planetary systems, especially the Earth and Moon.</a:t>
            </a:r>
          </a:p>
          <a:p>
            <a:r>
              <a:rPr lang="en-US" dirty="0"/>
              <a:t>The initial state of the system is considered unknown and the final state has only been assembled in the recent history of mankind. </a:t>
            </a:r>
          </a:p>
          <a:p>
            <a:endParaRPr lang="en-US" dirty="0"/>
          </a:p>
        </p:txBody>
      </p:sp>
      <p:sp>
        <p:nvSpPr>
          <p:cNvPr id="4" name="Date Placeholder 3">
            <a:extLst>
              <a:ext uri="{FF2B5EF4-FFF2-40B4-BE49-F238E27FC236}">
                <a16:creationId xmlns:a16="http://schemas.microsoft.com/office/drawing/2014/main" id="{33418F27-2773-45B1-9E25-512B7001F257}"/>
              </a:ext>
            </a:extLst>
          </p:cNvPr>
          <p:cNvSpPr>
            <a:spLocks noGrp="1"/>
          </p:cNvSpPr>
          <p:nvPr>
            <p:ph type="dt" sz="half" idx="10"/>
          </p:nvPr>
        </p:nvSpPr>
        <p:spPr/>
        <p:txBody>
          <a:bodyPr/>
          <a:lstStyle/>
          <a:p>
            <a:r>
              <a:rPr lang="en-US"/>
              <a:t>Revised 5/1/2017</a:t>
            </a:r>
            <a:endParaRPr lang="en-US" dirty="0"/>
          </a:p>
        </p:txBody>
      </p:sp>
      <p:sp>
        <p:nvSpPr>
          <p:cNvPr id="5" name="Footer Placeholder 4">
            <a:extLst>
              <a:ext uri="{FF2B5EF4-FFF2-40B4-BE49-F238E27FC236}">
                <a16:creationId xmlns:a16="http://schemas.microsoft.com/office/drawing/2014/main" id="{2AF591FE-A9DB-4018-9D3A-E36F0C021864}"/>
              </a:ext>
            </a:extLst>
          </p:cNvPr>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a:extLst>
              <a:ext uri="{FF2B5EF4-FFF2-40B4-BE49-F238E27FC236}">
                <a16:creationId xmlns:a16="http://schemas.microsoft.com/office/drawing/2014/main" id="{C3FC066A-A248-42AC-9EB7-29991FE0F7C3}"/>
              </a:ext>
            </a:extLst>
          </p:cNvPr>
          <p:cNvSpPr>
            <a:spLocks noGrp="1"/>
          </p:cNvSpPr>
          <p:nvPr>
            <p:ph type="sldNum" sz="quarter" idx="12"/>
          </p:nvPr>
        </p:nvSpPr>
        <p:spPr/>
        <p:txBody>
          <a:bodyPr/>
          <a:lstStyle/>
          <a:p>
            <a:fld id="{19144D89-8E09-4D41-BE31-67F15778E33A}" type="slidenum">
              <a:rPr lang="en-US" smtClean="0"/>
              <a:t>11</a:t>
            </a:fld>
            <a:endParaRPr lang="en-US" dirty="0"/>
          </a:p>
        </p:txBody>
      </p:sp>
    </p:spTree>
    <p:extLst>
      <p:ext uri="{BB962C8B-B14F-4D97-AF65-F5344CB8AC3E}">
        <p14:creationId xmlns:p14="http://schemas.microsoft.com/office/powerpoint/2010/main" val="556259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96817-24B4-449E-AB48-D328DBFC75CA}"/>
              </a:ext>
            </a:extLst>
          </p:cNvPr>
          <p:cNvSpPr>
            <a:spLocks noGrp="1"/>
          </p:cNvSpPr>
          <p:nvPr>
            <p:ph type="title"/>
          </p:nvPr>
        </p:nvSpPr>
        <p:spPr/>
        <p:txBody>
          <a:bodyPr>
            <a:normAutofit fontScale="90000"/>
          </a:bodyPr>
          <a:lstStyle/>
          <a:p>
            <a:r>
              <a:rPr lang="en-US" dirty="0"/>
              <a:t>Paradigms in Science Can Possibly Lead Down Wrong Pathways of Thinking</a:t>
            </a:r>
          </a:p>
        </p:txBody>
      </p:sp>
      <p:sp>
        <p:nvSpPr>
          <p:cNvPr id="3" name="Content Placeholder 2">
            <a:extLst>
              <a:ext uri="{FF2B5EF4-FFF2-40B4-BE49-F238E27FC236}">
                <a16:creationId xmlns:a16="http://schemas.microsoft.com/office/drawing/2014/main" id="{9C3D475E-3E9D-4789-B7B1-B0947CD7E5C7}"/>
              </a:ext>
            </a:extLst>
          </p:cNvPr>
          <p:cNvSpPr>
            <a:spLocks noGrp="1"/>
          </p:cNvSpPr>
          <p:nvPr>
            <p:ph idx="1"/>
          </p:nvPr>
        </p:nvSpPr>
        <p:spPr/>
        <p:txBody>
          <a:bodyPr>
            <a:normAutofit fontScale="85000" lnSpcReduction="20000"/>
          </a:bodyPr>
          <a:lstStyle/>
          <a:p>
            <a:r>
              <a:rPr lang="en-US" dirty="0"/>
              <a:t>The whole solar system effectively lies in one plane with most bodies orbiting the Sun and rotating in the same direction, leading one to believe in a common origin.</a:t>
            </a:r>
          </a:p>
          <a:p>
            <a:r>
              <a:rPr lang="en-US" dirty="0"/>
              <a:t>However, each body’s characteristics are uniquely different: the size, the density, the volume, the chemical compositions and abundances, the obliquities, the atmospheres, their magnetization strengths and axis, and surface traumas. Might one suggest a more accurate uncommon origin with bodies thrown together into one over-ruling star’s gravity field?</a:t>
            </a:r>
          </a:p>
          <a:p>
            <a:r>
              <a:rPr lang="en-US" dirty="0"/>
              <a:t>Gravity is considered the ruling force for our solar system; but then when equations are computerized over long periods of time the system becomes chaotic. Do presently ignored electromagnetic forces come into play to initially create the system, and then keep it stable?</a:t>
            </a:r>
          </a:p>
          <a:p>
            <a:endParaRPr lang="en-US" dirty="0"/>
          </a:p>
        </p:txBody>
      </p:sp>
      <p:sp>
        <p:nvSpPr>
          <p:cNvPr id="4" name="Date Placeholder 3">
            <a:extLst>
              <a:ext uri="{FF2B5EF4-FFF2-40B4-BE49-F238E27FC236}">
                <a16:creationId xmlns:a16="http://schemas.microsoft.com/office/drawing/2014/main" id="{CE763119-2DAD-4D9D-862B-5A2D43EF7726}"/>
              </a:ext>
            </a:extLst>
          </p:cNvPr>
          <p:cNvSpPr>
            <a:spLocks noGrp="1"/>
          </p:cNvSpPr>
          <p:nvPr>
            <p:ph type="dt" sz="half" idx="10"/>
          </p:nvPr>
        </p:nvSpPr>
        <p:spPr/>
        <p:txBody>
          <a:bodyPr/>
          <a:lstStyle/>
          <a:p>
            <a:r>
              <a:rPr lang="en-US"/>
              <a:t>Revised 5/1/2017</a:t>
            </a:r>
            <a:endParaRPr lang="en-US" dirty="0"/>
          </a:p>
        </p:txBody>
      </p:sp>
      <p:sp>
        <p:nvSpPr>
          <p:cNvPr id="5" name="Footer Placeholder 4">
            <a:extLst>
              <a:ext uri="{FF2B5EF4-FFF2-40B4-BE49-F238E27FC236}">
                <a16:creationId xmlns:a16="http://schemas.microsoft.com/office/drawing/2014/main" id="{7C91FDD2-D1FE-4BA5-A9FA-727ABBD8FC2D}"/>
              </a:ext>
            </a:extLst>
          </p:cNvPr>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a:extLst>
              <a:ext uri="{FF2B5EF4-FFF2-40B4-BE49-F238E27FC236}">
                <a16:creationId xmlns:a16="http://schemas.microsoft.com/office/drawing/2014/main" id="{7B614B8E-BD12-4029-BFC6-DE7745EA8F2D}"/>
              </a:ext>
            </a:extLst>
          </p:cNvPr>
          <p:cNvSpPr>
            <a:spLocks noGrp="1"/>
          </p:cNvSpPr>
          <p:nvPr>
            <p:ph type="sldNum" sz="quarter" idx="12"/>
          </p:nvPr>
        </p:nvSpPr>
        <p:spPr/>
        <p:txBody>
          <a:bodyPr/>
          <a:lstStyle/>
          <a:p>
            <a:fld id="{19144D89-8E09-4D41-BE31-67F15778E33A}" type="slidenum">
              <a:rPr lang="en-US" smtClean="0"/>
              <a:t>12</a:t>
            </a:fld>
            <a:endParaRPr lang="en-US" dirty="0"/>
          </a:p>
        </p:txBody>
      </p:sp>
    </p:spTree>
    <p:extLst>
      <p:ext uri="{BB962C8B-B14F-4D97-AF65-F5344CB8AC3E}">
        <p14:creationId xmlns:p14="http://schemas.microsoft.com/office/powerpoint/2010/main" val="3467287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3F567-E741-42F5-8CEB-49E6A49F0316}"/>
              </a:ext>
            </a:extLst>
          </p:cNvPr>
          <p:cNvSpPr>
            <a:spLocks noGrp="1"/>
          </p:cNvSpPr>
          <p:nvPr>
            <p:ph type="title"/>
          </p:nvPr>
        </p:nvSpPr>
        <p:spPr/>
        <p:txBody>
          <a:bodyPr>
            <a:normAutofit fontScale="90000"/>
          </a:bodyPr>
          <a:lstStyle/>
          <a:p>
            <a:r>
              <a:rPr lang="en-US" dirty="0"/>
              <a:t>Paradigms Continue to Mislead Well- Intentioned Space Programs Such as Apollo</a:t>
            </a:r>
          </a:p>
        </p:txBody>
      </p:sp>
      <p:sp>
        <p:nvSpPr>
          <p:cNvPr id="3" name="Content Placeholder 2">
            <a:extLst>
              <a:ext uri="{FF2B5EF4-FFF2-40B4-BE49-F238E27FC236}">
                <a16:creationId xmlns:a16="http://schemas.microsoft.com/office/drawing/2014/main" id="{5F8187C3-52E7-4607-A460-E0539268A156}"/>
              </a:ext>
            </a:extLst>
          </p:cNvPr>
          <p:cNvSpPr>
            <a:spLocks noGrp="1"/>
          </p:cNvSpPr>
          <p:nvPr>
            <p:ph idx="1"/>
          </p:nvPr>
        </p:nvSpPr>
        <p:spPr/>
        <p:txBody>
          <a:bodyPr>
            <a:normAutofit fontScale="85000" lnSpcReduction="20000"/>
          </a:bodyPr>
          <a:lstStyle/>
          <a:p>
            <a:r>
              <a:rPr lang="en-US" i="1" dirty="0"/>
              <a:t>Scientists keep looking for evidence to prove the Giant Impact (GI) hypothesis. When evidence disproves it, they tend to ignore it or place it on a shelf for future analysis.</a:t>
            </a:r>
          </a:p>
          <a:p>
            <a:r>
              <a:rPr lang="en-US" dirty="0"/>
              <a:t>Can celestial bodies be easily captured from outside the solar system, perhaps more so when the Sun was first formed inside a star nursery?</a:t>
            </a:r>
          </a:p>
          <a:p>
            <a:r>
              <a:rPr lang="en-US" dirty="0"/>
              <a:t>Can the solar system capture another minor star system with a very dim brown dwarf (currently undetected) that periodically visits our inner solar system during its perihelion with the Sun?</a:t>
            </a:r>
          </a:p>
          <a:p>
            <a:r>
              <a:rPr lang="en-US" dirty="0"/>
              <a:t>Is there any possible way of gathering primordial materials together besides a nebular cloud of dust and gases using gravity? Could galactic gigantic electrical circuits create Z-pinches that in turn produce stars?</a:t>
            </a:r>
          </a:p>
          <a:p>
            <a:endParaRPr lang="en-US" dirty="0"/>
          </a:p>
        </p:txBody>
      </p:sp>
      <p:sp>
        <p:nvSpPr>
          <p:cNvPr id="4" name="Date Placeholder 3">
            <a:extLst>
              <a:ext uri="{FF2B5EF4-FFF2-40B4-BE49-F238E27FC236}">
                <a16:creationId xmlns:a16="http://schemas.microsoft.com/office/drawing/2014/main" id="{CC4A5565-39B6-425C-B9D3-EBCB85C0A6B8}"/>
              </a:ext>
            </a:extLst>
          </p:cNvPr>
          <p:cNvSpPr>
            <a:spLocks noGrp="1"/>
          </p:cNvSpPr>
          <p:nvPr>
            <p:ph type="dt" sz="half" idx="10"/>
          </p:nvPr>
        </p:nvSpPr>
        <p:spPr/>
        <p:txBody>
          <a:bodyPr/>
          <a:lstStyle/>
          <a:p>
            <a:r>
              <a:rPr lang="en-US"/>
              <a:t>Revised 5/1/2017</a:t>
            </a:r>
            <a:endParaRPr lang="en-US" dirty="0"/>
          </a:p>
        </p:txBody>
      </p:sp>
      <p:sp>
        <p:nvSpPr>
          <p:cNvPr id="5" name="Footer Placeholder 4">
            <a:extLst>
              <a:ext uri="{FF2B5EF4-FFF2-40B4-BE49-F238E27FC236}">
                <a16:creationId xmlns:a16="http://schemas.microsoft.com/office/drawing/2014/main" id="{83267BBF-A85E-49AD-9FB4-B4CEF0AD2FA1}"/>
              </a:ext>
            </a:extLst>
          </p:cNvPr>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a:extLst>
              <a:ext uri="{FF2B5EF4-FFF2-40B4-BE49-F238E27FC236}">
                <a16:creationId xmlns:a16="http://schemas.microsoft.com/office/drawing/2014/main" id="{65E9EEB8-F6E4-43D9-AC38-9A2B0B80AC10}"/>
              </a:ext>
            </a:extLst>
          </p:cNvPr>
          <p:cNvSpPr>
            <a:spLocks noGrp="1"/>
          </p:cNvSpPr>
          <p:nvPr>
            <p:ph type="sldNum" sz="quarter" idx="12"/>
          </p:nvPr>
        </p:nvSpPr>
        <p:spPr/>
        <p:txBody>
          <a:bodyPr/>
          <a:lstStyle/>
          <a:p>
            <a:fld id="{19144D89-8E09-4D41-BE31-67F15778E33A}" type="slidenum">
              <a:rPr lang="en-US" smtClean="0"/>
              <a:t>13</a:t>
            </a:fld>
            <a:endParaRPr lang="en-US" dirty="0"/>
          </a:p>
        </p:txBody>
      </p:sp>
    </p:spTree>
    <p:extLst>
      <p:ext uri="{BB962C8B-B14F-4D97-AF65-F5344CB8AC3E}">
        <p14:creationId xmlns:p14="http://schemas.microsoft.com/office/powerpoint/2010/main" val="1688198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D4437-50EA-45C7-9949-F447ABDF26F0}"/>
              </a:ext>
            </a:extLst>
          </p:cNvPr>
          <p:cNvSpPr>
            <a:spLocks noGrp="1"/>
          </p:cNvSpPr>
          <p:nvPr>
            <p:ph type="title"/>
          </p:nvPr>
        </p:nvSpPr>
        <p:spPr/>
        <p:txBody>
          <a:bodyPr>
            <a:normAutofit fontScale="90000"/>
          </a:bodyPr>
          <a:lstStyle/>
          <a:p>
            <a:r>
              <a:rPr lang="en-US" dirty="0"/>
              <a:t>The Most Important Paradigm Standing in NASA’s Way to Understanding Earth and Moon</a:t>
            </a:r>
          </a:p>
        </p:txBody>
      </p:sp>
      <p:sp>
        <p:nvSpPr>
          <p:cNvPr id="3" name="Content Placeholder 2">
            <a:extLst>
              <a:ext uri="{FF2B5EF4-FFF2-40B4-BE49-F238E27FC236}">
                <a16:creationId xmlns:a16="http://schemas.microsoft.com/office/drawing/2014/main" id="{80A97DA6-D358-4475-A8E5-C01B493FEA11}"/>
              </a:ext>
            </a:extLst>
          </p:cNvPr>
          <p:cNvSpPr>
            <a:spLocks noGrp="1"/>
          </p:cNvSpPr>
          <p:nvPr>
            <p:ph idx="1"/>
          </p:nvPr>
        </p:nvSpPr>
        <p:spPr>
          <a:xfrm>
            <a:off x="533400" y="2209800"/>
            <a:ext cx="6887389" cy="3835327"/>
          </a:xfrm>
        </p:spPr>
        <p:txBody>
          <a:bodyPr>
            <a:noAutofit/>
          </a:bodyPr>
          <a:lstStyle/>
          <a:p>
            <a:r>
              <a:rPr lang="en-US" sz="1500" dirty="0"/>
              <a:t>The “Epic Tale of Creation”, with some small modifications, explains the Genesis story; NASA’s data from the Apollo missions corroborates the story;  and, if attempted, even computerized models would confirm how the Earth was knocked into a different orbit with a tilted axis.</a:t>
            </a:r>
          </a:p>
          <a:p>
            <a:pPr marL="0" indent="0">
              <a:buNone/>
            </a:pPr>
            <a:r>
              <a:rPr lang="en-US" sz="1500" dirty="0"/>
              <a:t>BUT,</a:t>
            </a:r>
          </a:p>
          <a:p>
            <a:r>
              <a:rPr lang="en-US" sz="1500" dirty="0"/>
              <a:t>NASA scientists and academia simply cannot accept this epic; it is thrown into the trash bin of UFO’s, science fiction, legends, and religiosity (total acceptance of “God’s word”).</a:t>
            </a:r>
          </a:p>
          <a:p>
            <a:r>
              <a:rPr lang="en-US" sz="1500" dirty="0"/>
              <a:t>Academic thought is locked into thinking that only uniformitarianism exists for mankind’s civilizations - believing that it is just not possible for our level of knowledge to have risen and be destroyed perhaps several different times – although mass extinction of bio-life is now accepted.</a:t>
            </a:r>
          </a:p>
          <a:p>
            <a:r>
              <a:rPr lang="en-US" sz="1500" dirty="0"/>
              <a:t>Sitchin’s translation reveals ancient astronauts or aliens created us - making the epic both blasphemous for religious folk and pure fantasy for today’s academics. Although the missing links in our genetic history are well accepted, biologists are still looking for natural causes and missing genetic links.</a:t>
            </a:r>
          </a:p>
        </p:txBody>
      </p:sp>
      <p:sp>
        <p:nvSpPr>
          <p:cNvPr id="4" name="Date Placeholder 3">
            <a:extLst>
              <a:ext uri="{FF2B5EF4-FFF2-40B4-BE49-F238E27FC236}">
                <a16:creationId xmlns:a16="http://schemas.microsoft.com/office/drawing/2014/main" id="{17C7AF20-0579-456D-8658-8F23111C9363}"/>
              </a:ext>
            </a:extLst>
          </p:cNvPr>
          <p:cNvSpPr>
            <a:spLocks noGrp="1"/>
          </p:cNvSpPr>
          <p:nvPr>
            <p:ph type="dt" sz="half" idx="10"/>
          </p:nvPr>
        </p:nvSpPr>
        <p:spPr/>
        <p:txBody>
          <a:bodyPr/>
          <a:lstStyle/>
          <a:p>
            <a:r>
              <a:rPr lang="en-US"/>
              <a:t>Revised 5/1/2017</a:t>
            </a:r>
            <a:endParaRPr lang="en-US" dirty="0"/>
          </a:p>
        </p:txBody>
      </p:sp>
      <p:sp>
        <p:nvSpPr>
          <p:cNvPr id="5" name="Footer Placeholder 4">
            <a:extLst>
              <a:ext uri="{FF2B5EF4-FFF2-40B4-BE49-F238E27FC236}">
                <a16:creationId xmlns:a16="http://schemas.microsoft.com/office/drawing/2014/main" id="{CD9DA09D-F7B7-444E-AF36-F320CC2EAD44}"/>
              </a:ext>
            </a:extLst>
          </p:cNvPr>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a:extLst>
              <a:ext uri="{FF2B5EF4-FFF2-40B4-BE49-F238E27FC236}">
                <a16:creationId xmlns:a16="http://schemas.microsoft.com/office/drawing/2014/main" id="{939FC302-C8E5-451E-8EE7-6236ED379650}"/>
              </a:ext>
            </a:extLst>
          </p:cNvPr>
          <p:cNvSpPr>
            <a:spLocks noGrp="1"/>
          </p:cNvSpPr>
          <p:nvPr>
            <p:ph type="sldNum" sz="quarter" idx="12"/>
          </p:nvPr>
        </p:nvSpPr>
        <p:spPr/>
        <p:txBody>
          <a:bodyPr/>
          <a:lstStyle/>
          <a:p>
            <a:fld id="{19144D89-8E09-4D41-BE31-67F15778E33A}" type="slidenum">
              <a:rPr lang="en-US" smtClean="0"/>
              <a:t>14</a:t>
            </a:fld>
            <a:endParaRPr lang="en-US" dirty="0"/>
          </a:p>
        </p:txBody>
      </p:sp>
    </p:spTree>
    <p:extLst>
      <p:ext uri="{BB962C8B-B14F-4D97-AF65-F5344CB8AC3E}">
        <p14:creationId xmlns:p14="http://schemas.microsoft.com/office/powerpoint/2010/main" val="3326761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A7C06-78EF-4376-99CC-0A2636566171}"/>
              </a:ext>
            </a:extLst>
          </p:cNvPr>
          <p:cNvSpPr>
            <a:spLocks noGrp="1"/>
          </p:cNvSpPr>
          <p:nvPr>
            <p:ph type="title"/>
          </p:nvPr>
        </p:nvSpPr>
        <p:spPr/>
        <p:txBody>
          <a:bodyPr/>
          <a:lstStyle/>
          <a:p>
            <a:r>
              <a:rPr lang="en-US" dirty="0"/>
              <a:t>Revised Sumerian Version of Genesis for Earth and Moon</a:t>
            </a:r>
          </a:p>
        </p:txBody>
      </p:sp>
      <p:sp>
        <p:nvSpPr>
          <p:cNvPr id="3" name="Content Placeholder 2">
            <a:extLst>
              <a:ext uri="{FF2B5EF4-FFF2-40B4-BE49-F238E27FC236}">
                <a16:creationId xmlns:a16="http://schemas.microsoft.com/office/drawing/2014/main" id="{C1E5BDFD-C8AE-415D-B49F-AFCD5329DE93}"/>
              </a:ext>
            </a:extLst>
          </p:cNvPr>
          <p:cNvSpPr>
            <a:spLocks noGrp="1"/>
          </p:cNvSpPr>
          <p:nvPr>
            <p:ph idx="1"/>
          </p:nvPr>
        </p:nvSpPr>
        <p:spPr/>
        <p:txBody>
          <a:bodyPr>
            <a:normAutofit fontScale="85000" lnSpcReduction="20000"/>
          </a:bodyPr>
          <a:lstStyle/>
          <a:p>
            <a:r>
              <a:rPr lang="en-US" dirty="0"/>
              <a:t>This genesis version answers many issues that NASA cannot resolve, being stuck with current, cherished paradigms.</a:t>
            </a:r>
          </a:p>
          <a:p>
            <a:r>
              <a:rPr lang="en-US" dirty="0"/>
              <a:t>The story is partially taken from “The Epic Tale of Creation” by the Sumerians. This epic was poorly translated during Napoleon’s era when the clay scrolls were first discovered.</a:t>
            </a:r>
          </a:p>
          <a:p>
            <a:r>
              <a:rPr lang="en-US" dirty="0"/>
              <a:t>The newest and most accurate translation was made by Zecharia </a:t>
            </a:r>
            <a:r>
              <a:rPr lang="en-US" dirty="0" err="1"/>
              <a:t>Zitchin</a:t>
            </a:r>
            <a:r>
              <a:rPr lang="en-US" dirty="0"/>
              <a:t> in the 1980s and gives a more detailed account of the genesis story, explaining the Earth-Moon-system beginnings.</a:t>
            </a:r>
          </a:p>
          <a:p>
            <a:r>
              <a:rPr lang="en-US" dirty="0"/>
              <a:t>This presentation will try to align itself with some of the verses in the Book of Genesis in the Old Testament of the Christian Bible. As previously mentioned, the Bible is an abridgement of the Sumer tale.</a:t>
            </a:r>
          </a:p>
          <a:p>
            <a:endParaRPr lang="en-US" dirty="0"/>
          </a:p>
        </p:txBody>
      </p:sp>
      <p:sp>
        <p:nvSpPr>
          <p:cNvPr id="4" name="Date Placeholder 3">
            <a:extLst>
              <a:ext uri="{FF2B5EF4-FFF2-40B4-BE49-F238E27FC236}">
                <a16:creationId xmlns:a16="http://schemas.microsoft.com/office/drawing/2014/main" id="{ACD6D905-2802-4163-AD53-09981D72E1D6}"/>
              </a:ext>
            </a:extLst>
          </p:cNvPr>
          <p:cNvSpPr>
            <a:spLocks noGrp="1"/>
          </p:cNvSpPr>
          <p:nvPr>
            <p:ph type="dt" sz="half" idx="10"/>
          </p:nvPr>
        </p:nvSpPr>
        <p:spPr/>
        <p:txBody>
          <a:bodyPr/>
          <a:lstStyle/>
          <a:p>
            <a:r>
              <a:rPr lang="en-US"/>
              <a:t>Revised 5/1/2017</a:t>
            </a:r>
            <a:endParaRPr lang="en-US" dirty="0"/>
          </a:p>
        </p:txBody>
      </p:sp>
      <p:sp>
        <p:nvSpPr>
          <p:cNvPr id="5" name="Footer Placeholder 4">
            <a:extLst>
              <a:ext uri="{FF2B5EF4-FFF2-40B4-BE49-F238E27FC236}">
                <a16:creationId xmlns:a16="http://schemas.microsoft.com/office/drawing/2014/main" id="{A87F9E7B-41B5-486A-BA56-92D92C24006C}"/>
              </a:ext>
            </a:extLst>
          </p:cNvPr>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a:extLst>
              <a:ext uri="{FF2B5EF4-FFF2-40B4-BE49-F238E27FC236}">
                <a16:creationId xmlns:a16="http://schemas.microsoft.com/office/drawing/2014/main" id="{A8A6F195-0326-4856-B3F8-5E612F6189A8}"/>
              </a:ext>
            </a:extLst>
          </p:cNvPr>
          <p:cNvSpPr>
            <a:spLocks noGrp="1"/>
          </p:cNvSpPr>
          <p:nvPr>
            <p:ph type="sldNum" sz="quarter" idx="12"/>
          </p:nvPr>
        </p:nvSpPr>
        <p:spPr/>
        <p:txBody>
          <a:bodyPr/>
          <a:lstStyle/>
          <a:p>
            <a:fld id="{19144D89-8E09-4D41-BE31-67F15778E33A}" type="slidenum">
              <a:rPr lang="en-US" smtClean="0"/>
              <a:t>15</a:t>
            </a:fld>
            <a:endParaRPr lang="en-US" dirty="0"/>
          </a:p>
        </p:txBody>
      </p:sp>
    </p:spTree>
    <p:extLst>
      <p:ext uri="{BB962C8B-B14F-4D97-AF65-F5344CB8AC3E}">
        <p14:creationId xmlns:p14="http://schemas.microsoft.com/office/powerpoint/2010/main" val="3851798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CEB50-24BB-4B9B-AD23-21F992537A3A}"/>
              </a:ext>
            </a:extLst>
          </p:cNvPr>
          <p:cNvSpPr>
            <a:spLocks noGrp="1"/>
          </p:cNvSpPr>
          <p:nvPr>
            <p:ph type="title"/>
          </p:nvPr>
        </p:nvSpPr>
        <p:spPr/>
        <p:txBody>
          <a:bodyPr/>
          <a:lstStyle/>
          <a:p>
            <a:r>
              <a:rPr lang="en-US" dirty="0"/>
              <a:t>Revisions and Amendments to the Sumerian Version of Genesis</a:t>
            </a:r>
          </a:p>
        </p:txBody>
      </p:sp>
      <p:sp>
        <p:nvSpPr>
          <p:cNvPr id="3" name="Content Placeholder 2">
            <a:extLst>
              <a:ext uri="{FF2B5EF4-FFF2-40B4-BE49-F238E27FC236}">
                <a16:creationId xmlns:a16="http://schemas.microsoft.com/office/drawing/2014/main" id="{4103A388-9402-4124-AE0B-BE6FDB9818D1}"/>
              </a:ext>
            </a:extLst>
          </p:cNvPr>
          <p:cNvSpPr>
            <a:spLocks noGrp="1"/>
          </p:cNvSpPr>
          <p:nvPr>
            <p:ph idx="1"/>
          </p:nvPr>
        </p:nvSpPr>
        <p:spPr>
          <a:xfrm>
            <a:off x="533400" y="2133600"/>
            <a:ext cx="6887389" cy="4038599"/>
          </a:xfrm>
        </p:spPr>
        <p:txBody>
          <a:bodyPr>
            <a:noAutofit/>
          </a:bodyPr>
          <a:lstStyle/>
          <a:p>
            <a:r>
              <a:rPr lang="en-US" sz="1500" dirty="0"/>
              <a:t>When I first discovered </a:t>
            </a:r>
            <a:r>
              <a:rPr lang="en-US" sz="1500" dirty="0" err="1"/>
              <a:t>Zitchin’s</a:t>
            </a:r>
            <a:r>
              <a:rPr lang="en-US" sz="1500" dirty="0"/>
              <a:t> translation in his book, </a:t>
            </a:r>
            <a:r>
              <a:rPr lang="en-US" sz="1500" i="1" dirty="0"/>
              <a:t>The Twelfth Planet, </a:t>
            </a:r>
            <a:r>
              <a:rPr lang="en-US" sz="1500" dirty="0"/>
              <a:t>amusement and puzzlement took over my thoughts.</a:t>
            </a:r>
          </a:p>
          <a:p>
            <a:r>
              <a:rPr lang="en-US" sz="1500" dirty="0"/>
              <a:t>Of course, I was puzzled; how could the Sumerians ever know what happened 4 </a:t>
            </a:r>
            <a:r>
              <a:rPr lang="en-US" sz="1500" dirty="0" err="1"/>
              <a:t>bya</a:t>
            </a:r>
            <a:r>
              <a:rPr lang="en-US" sz="1500" dirty="0"/>
              <a:t>? His explanation in the translation was that a previous advanced civilization, now destroyed, received the epic from even older civilizations.  </a:t>
            </a:r>
          </a:p>
          <a:p>
            <a:r>
              <a:rPr lang="en-US" sz="1500" dirty="0"/>
              <a:t>My curiosity peaked when I read </a:t>
            </a:r>
            <a:r>
              <a:rPr lang="en-US" sz="1500" dirty="0" err="1"/>
              <a:t>Issac</a:t>
            </a:r>
            <a:r>
              <a:rPr lang="en-US" sz="1500" dirty="0"/>
              <a:t> </a:t>
            </a:r>
            <a:r>
              <a:rPr lang="en-US" sz="1500" dirty="0" err="1"/>
              <a:t>Azimov’s</a:t>
            </a:r>
            <a:r>
              <a:rPr lang="en-US" sz="1500" dirty="0"/>
              <a:t> article about why he was certain that our Moon was a planet, which corroborates Sitchin.  </a:t>
            </a:r>
          </a:p>
          <a:p>
            <a:r>
              <a:rPr lang="en-US" sz="1500" dirty="0"/>
              <a:t>Further reading about the solar system revealed that there was no good explanation for the:</a:t>
            </a:r>
          </a:p>
          <a:p>
            <a:pPr marL="914400" lvl="1" indent="-457200">
              <a:buFont typeface="+mj-lt"/>
              <a:buAutoNum type="arabicPeriod"/>
            </a:pPr>
            <a:r>
              <a:rPr lang="en-US" sz="1400" dirty="0"/>
              <a:t>Main Belt of Asteroids</a:t>
            </a:r>
          </a:p>
          <a:p>
            <a:pPr marL="914400" lvl="1" indent="-457200">
              <a:buFont typeface="+mj-lt"/>
              <a:buAutoNum type="arabicPeriod"/>
            </a:pPr>
            <a:r>
              <a:rPr lang="en-US" sz="1400" dirty="0"/>
              <a:t>comets orbiting in varied peculiar orbits</a:t>
            </a:r>
          </a:p>
          <a:p>
            <a:pPr marL="914400" lvl="1" indent="-457200">
              <a:buFont typeface="+mj-lt"/>
              <a:buAutoNum type="arabicPeriod"/>
            </a:pPr>
            <a:r>
              <a:rPr lang="en-US" sz="1400" dirty="0"/>
              <a:t>Late Heavy Bombardment (LHB) 4 </a:t>
            </a:r>
            <a:r>
              <a:rPr lang="en-US" sz="1400" dirty="0" err="1"/>
              <a:t>bya</a:t>
            </a:r>
            <a:endParaRPr lang="en-US" sz="1400" dirty="0"/>
          </a:p>
          <a:p>
            <a:pPr marL="914400" lvl="1" indent="-457200">
              <a:buFont typeface="+mj-lt"/>
              <a:buAutoNum type="arabicPeriod"/>
            </a:pPr>
            <a:r>
              <a:rPr lang="en-US" sz="1400" dirty="0"/>
              <a:t>the Earth’s tilt</a:t>
            </a:r>
          </a:p>
          <a:p>
            <a:pPr marL="914400" lvl="1" indent="-457200">
              <a:buFont typeface="+mj-lt"/>
              <a:buAutoNum type="arabicPeriod"/>
            </a:pPr>
            <a:r>
              <a:rPr lang="en-US" sz="1400" dirty="0"/>
              <a:t>the non-alignment of the Earth’s equator and the Moon’s orbit</a:t>
            </a:r>
          </a:p>
          <a:p>
            <a:pPr marL="914400" lvl="1" indent="-457200">
              <a:buFont typeface="+mj-lt"/>
              <a:buAutoNum type="arabicPeriod"/>
            </a:pPr>
            <a:r>
              <a:rPr lang="en-US" sz="1400" dirty="0"/>
              <a:t>where Earth’s water came from, and other mysteries. </a:t>
            </a:r>
          </a:p>
        </p:txBody>
      </p:sp>
      <p:sp>
        <p:nvSpPr>
          <p:cNvPr id="4" name="Date Placeholder 3">
            <a:extLst>
              <a:ext uri="{FF2B5EF4-FFF2-40B4-BE49-F238E27FC236}">
                <a16:creationId xmlns:a16="http://schemas.microsoft.com/office/drawing/2014/main" id="{9C28DC4F-2C66-49F0-8027-9BB490282EF0}"/>
              </a:ext>
            </a:extLst>
          </p:cNvPr>
          <p:cNvSpPr>
            <a:spLocks noGrp="1"/>
          </p:cNvSpPr>
          <p:nvPr>
            <p:ph type="dt" sz="half" idx="10"/>
          </p:nvPr>
        </p:nvSpPr>
        <p:spPr/>
        <p:txBody>
          <a:bodyPr/>
          <a:lstStyle/>
          <a:p>
            <a:r>
              <a:rPr lang="en-US"/>
              <a:t>Revised 5/1/2017</a:t>
            </a:r>
            <a:endParaRPr lang="en-US" dirty="0"/>
          </a:p>
        </p:txBody>
      </p:sp>
      <p:sp>
        <p:nvSpPr>
          <p:cNvPr id="5" name="Footer Placeholder 4">
            <a:extLst>
              <a:ext uri="{FF2B5EF4-FFF2-40B4-BE49-F238E27FC236}">
                <a16:creationId xmlns:a16="http://schemas.microsoft.com/office/drawing/2014/main" id="{6BAE97F7-D5E4-401C-97EC-3FF72046E0C1}"/>
              </a:ext>
            </a:extLst>
          </p:cNvPr>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a:extLst>
              <a:ext uri="{FF2B5EF4-FFF2-40B4-BE49-F238E27FC236}">
                <a16:creationId xmlns:a16="http://schemas.microsoft.com/office/drawing/2014/main" id="{19E5DFBA-E5F2-43A2-B7D8-26319CD476E5}"/>
              </a:ext>
            </a:extLst>
          </p:cNvPr>
          <p:cNvSpPr>
            <a:spLocks noGrp="1"/>
          </p:cNvSpPr>
          <p:nvPr>
            <p:ph type="sldNum" sz="quarter" idx="12"/>
          </p:nvPr>
        </p:nvSpPr>
        <p:spPr/>
        <p:txBody>
          <a:bodyPr/>
          <a:lstStyle/>
          <a:p>
            <a:fld id="{19144D89-8E09-4D41-BE31-67F15778E33A}" type="slidenum">
              <a:rPr lang="en-US" smtClean="0"/>
              <a:t>16</a:t>
            </a:fld>
            <a:endParaRPr lang="en-US" dirty="0"/>
          </a:p>
        </p:txBody>
      </p:sp>
    </p:spTree>
    <p:extLst>
      <p:ext uri="{BB962C8B-B14F-4D97-AF65-F5344CB8AC3E}">
        <p14:creationId xmlns:p14="http://schemas.microsoft.com/office/powerpoint/2010/main" val="2290533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2CFF2-06D5-43D7-9D63-8FEC0D8F8F7C}"/>
              </a:ext>
            </a:extLst>
          </p:cNvPr>
          <p:cNvSpPr>
            <a:spLocks noGrp="1"/>
          </p:cNvSpPr>
          <p:nvPr>
            <p:ph type="title"/>
          </p:nvPr>
        </p:nvSpPr>
        <p:spPr/>
        <p:txBody>
          <a:bodyPr>
            <a:noAutofit/>
          </a:bodyPr>
          <a:lstStyle/>
          <a:p>
            <a:r>
              <a:rPr lang="en-US" sz="2800" dirty="0"/>
              <a:t>To My Utter Amazement, the “Epic Tale of Creation” Addressed Many of the Current Mysteries of the Solar System</a:t>
            </a:r>
          </a:p>
        </p:txBody>
      </p:sp>
      <p:sp>
        <p:nvSpPr>
          <p:cNvPr id="3" name="Content Placeholder 2">
            <a:extLst>
              <a:ext uri="{FF2B5EF4-FFF2-40B4-BE49-F238E27FC236}">
                <a16:creationId xmlns:a16="http://schemas.microsoft.com/office/drawing/2014/main" id="{2C172D44-EC49-4ADE-AEAA-C69F54D50745}"/>
              </a:ext>
            </a:extLst>
          </p:cNvPr>
          <p:cNvSpPr>
            <a:spLocks noGrp="1"/>
          </p:cNvSpPr>
          <p:nvPr>
            <p:ph idx="1"/>
          </p:nvPr>
        </p:nvSpPr>
        <p:spPr/>
        <p:txBody>
          <a:bodyPr>
            <a:normAutofit fontScale="77500" lnSpcReduction="20000"/>
          </a:bodyPr>
          <a:lstStyle/>
          <a:p>
            <a:r>
              <a:rPr lang="en-US" dirty="0"/>
              <a:t>A planet orbiting between Jupiter and Mars was struck by a sizable rogue body, which was a satellite of a large planet moving through the inner solar system.</a:t>
            </a:r>
          </a:p>
          <a:p>
            <a:r>
              <a:rPr lang="en-US" dirty="0"/>
              <a:t>The collision caused debris to be ejected into the inner solar system, but largely created the Main Belt of Asteroids between Jupiter and Mars.</a:t>
            </a:r>
          </a:p>
          <a:p>
            <a:r>
              <a:rPr lang="en-US" dirty="0"/>
              <a:t>The planet, which was Earth, displaced its current orbit closer to the Sun. Other celestial bodies were involved, but it was not clear how one of them became the Earth’s Moon.</a:t>
            </a:r>
          </a:p>
          <a:p>
            <a:r>
              <a:rPr lang="en-US" dirty="0"/>
              <a:t>The problem with </a:t>
            </a:r>
            <a:r>
              <a:rPr lang="en-US" dirty="0" err="1"/>
              <a:t>Zitchin’s</a:t>
            </a:r>
            <a:r>
              <a:rPr lang="en-US" dirty="0"/>
              <a:t> translation was that other attendant bodies would more likely not follow its new trajectory except collisional debris; I later revised this part of the story by having the Moon already reside in Earth’s new orbit. Hand calculations using energy conservation were used to verify this possibility.</a:t>
            </a:r>
          </a:p>
          <a:p>
            <a:endParaRPr lang="en-US" dirty="0"/>
          </a:p>
        </p:txBody>
      </p:sp>
      <p:sp>
        <p:nvSpPr>
          <p:cNvPr id="4" name="Date Placeholder 3">
            <a:extLst>
              <a:ext uri="{FF2B5EF4-FFF2-40B4-BE49-F238E27FC236}">
                <a16:creationId xmlns:a16="http://schemas.microsoft.com/office/drawing/2014/main" id="{F505666F-A777-42A0-BA36-5CFDB0142D03}"/>
              </a:ext>
            </a:extLst>
          </p:cNvPr>
          <p:cNvSpPr>
            <a:spLocks noGrp="1"/>
          </p:cNvSpPr>
          <p:nvPr>
            <p:ph type="dt" sz="half" idx="10"/>
          </p:nvPr>
        </p:nvSpPr>
        <p:spPr/>
        <p:txBody>
          <a:bodyPr/>
          <a:lstStyle/>
          <a:p>
            <a:r>
              <a:rPr lang="en-US"/>
              <a:t>Revised 5/1/2017</a:t>
            </a:r>
            <a:endParaRPr lang="en-US" dirty="0"/>
          </a:p>
        </p:txBody>
      </p:sp>
      <p:sp>
        <p:nvSpPr>
          <p:cNvPr id="5" name="Footer Placeholder 4">
            <a:extLst>
              <a:ext uri="{FF2B5EF4-FFF2-40B4-BE49-F238E27FC236}">
                <a16:creationId xmlns:a16="http://schemas.microsoft.com/office/drawing/2014/main" id="{3DA9A39D-55B4-4935-8434-F30EB7B3AAAF}"/>
              </a:ext>
            </a:extLst>
          </p:cNvPr>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a:extLst>
              <a:ext uri="{FF2B5EF4-FFF2-40B4-BE49-F238E27FC236}">
                <a16:creationId xmlns:a16="http://schemas.microsoft.com/office/drawing/2014/main" id="{B92F7B70-16FE-4CA9-8192-B233F68C53DC}"/>
              </a:ext>
            </a:extLst>
          </p:cNvPr>
          <p:cNvSpPr>
            <a:spLocks noGrp="1"/>
          </p:cNvSpPr>
          <p:nvPr>
            <p:ph type="sldNum" sz="quarter" idx="12"/>
          </p:nvPr>
        </p:nvSpPr>
        <p:spPr/>
        <p:txBody>
          <a:bodyPr/>
          <a:lstStyle/>
          <a:p>
            <a:fld id="{19144D89-8E09-4D41-BE31-67F15778E33A}" type="slidenum">
              <a:rPr lang="en-US" smtClean="0"/>
              <a:t>17</a:t>
            </a:fld>
            <a:endParaRPr lang="en-US" dirty="0"/>
          </a:p>
        </p:txBody>
      </p:sp>
    </p:spTree>
    <p:extLst>
      <p:ext uri="{BB962C8B-B14F-4D97-AF65-F5344CB8AC3E}">
        <p14:creationId xmlns:p14="http://schemas.microsoft.com/office/powerpoint/2010/main" val="1068529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0C588-BF1A-49A6-802A-0E94CA446949}"/>
              </a:ext>
            </a:extLst>
          </p:cNvPr>
          <p:cNvSpPr>
            <a:spLocks noGrp="1"/>
          </p:cNvSpPr>
          <p:nvPr>
            <p:ph type="title"/>
          </p:nvPr>
        </p:nvSpPr>
        <p:spPr/>
        <p:txBody>
          <a:bodyPr/>
          <a:lstStyle/>
          <a:p>
            <a:r>
              <a:rPr lang="en-US" dirty="0"/>
              <a:t>Rogue Planet Strikes Earth and Gorges Mantle</a:t>
            </a:r>
          </a:p>
        </p:txBody>
      </p:sp>
      <p:sp>
        <p:nvSpPr>
          <p:cNvPr id="3" name="Date Placeholder 2">
            <a:extLst>
              <a:ext uri="{FF2B5EF4-FFF2-40B4-BE49-F238E27FC236}">
                <a16:creationId xmlns:a16="http://schemas.microsoft.com/office/drawing/2014/main" id="{F2202876-71E2-466F-B299-78537AF5D41F}"/>
              </a:ext>
            </a:extLst>
          </p:cNvPr>
          <p:cNvSpPr>
            <a:spLocks noGrp="1"/>
          </p:cNvSpPr>
          <p:nvPr>
            <p:ph type="dt" sz="half" idx="10"/>
          </p:nvPr>
        </p:nvSpPr>
        <p:spPr/>
        <p:txBody>
          <a:bodyPr/>
          <a:lstStyle/>
          <a:p>
            <a:r>
              <a:rPr lang="en-US"/>
              <a:t>Revised 5/1/2017</a:t>
            </a:r>
            <a:endParaRPr lang="en-US" dirty="0"/>
          </a:p>
        </p:txBody>
      </p:sp>
      <p:sp>
        <p:nvSpPr>
          <p:cNvPr id="4" name="Footer Placeholder 3">
            <a:extLst>
              <a:ext uri="{FF2B5EF4-FFF2-40B4-BE49-F238E27FC236}">
                <a16:creationId xmlns:a16="http://schemas.microsoft.com/office/drawing/2014/main" id="{1899DB46-4C31-4CF0-A2B2-619A262637EE}"/>
              </a:ext>
            </a:extLst>
          </p:cNvPr>
          <p:cNvSpPr>
            <a:spLocks noGrp="1"/>
          </p:cNvSpPr>
          <p:nvPr>
            <p:ph type="ftr" sz="quarter" idx="11"/>
          </p:nvPr>
        </p:nvSpPr>
        <p:spPr/>
        <p:txBody>
          <a:bodyPr/>
          <a:lstStyle/>
          <a:p>
            <a:r>
              <a:rPr lang="en-US"/>
              <a:t>Copyright © 2017 Douglas B. Ettinger.  All rights reserved.</a:t>
            </a:r>
            <a:endParaRPr lang="en-US" dirty="0"/>
          </a:p>
        </p:txBody>
      </p:sp>
      <p:sp>
        <p:nvSpPr>
          <p:cNvPr id="5" name="Slide Number Placeholder 4">
            <a:extLst>
              <a:ext uri="{FF2B5EF4-FFF2-40B4-BE49-F238E27FC236}">
                <a16:creationId xmlns:a16="http://schemas.microsoft.com/office/drawing/2014/main" id="{B5A480F0-9129-4488-97A9-6141980E4C78}"/>
              </a:ext>
            </a:extLst>
          </p:cNvPr>
          <p:cNvSpPr>
            <a:spLocks noGrp="1"/>
          </p:cNvSpPr>
          <p:nvPr>
            <p:ph type="sldNum" sz="quarter" idx="12"/>
          </p:nvPr>
        </p:nvSpPr>
        <p:spPr/>
        <p:txBody>
          <a:bodyPr/>
          <a:lstStyle/>
          <a:p>
            <a:fld id="{19144D89-8E09-4D41-BE31-67F15778E33A}" type="slidenum">
              <a:rPr lang="en-US" smtClean="0"/>
              <a:t>18</a:t>
            </a:fld>
            <a:endParaRPr lang="en-US" dirty="0"/>
          </a:p>
        </p:txBody>
      </p:sp>
      <p:pic>
        <p:nvPicPr>
          <p:cNvPr id="6" name="Content Placeholder 3">
            <a:extLst>
              <a:ext uri="{FF2B5EF4-FFF2-40B4-BE49-F238E27FC236}">
                <a16:creationId xmlns:a16="http://schemas.microsoft.com/office/drawing/2014/main" id="{75F8162A-9DD3-4300-80DD-B734805ABF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52" y="2294123"/>
            <a:ext cx="3929335" cy="3436938"/>
          </a:xfrm>
          <a:prstGeom prst="rect">
            <a:avLst/>
          </a:prstGeom>
        </p:spPr>
      </p:pic>
      <p:pic>
        <p:nvPicPr>
          <p:cNvPr id="7" name="Content Placeholder 8">
            <a:extLst>
              <a:ext uri="{FF2B5EF4-FFF2-40B4-BE49-F238E27FC236}">
                <a16:creationId xmlns:a16="http://schemas.microsoft.com/office/drawing/2014/main" id="{E5B3747C-9A06-4CF5-ACA4-7DCCA404AF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1200" y="2294123"/>
            <a:ext cx="3927174" cy="3436938"/>
          </a:xfrm>
          <a:prstGeom prst="rect">
            <a:avLst/>
          </a:prstGeom>
        </p:spPr>
      </p:pic>
    </p:spTree>
    <p:extLst>
      <p:ext uri="{BB962C8B-B14F-4D97-AF65-F5344CB8AC3E}">
        <p14:creationId xmlns:p14="http://schemas.microsoft.com/office/powerpoint/2010/main" val="3799713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51A61-9CCE-4BE7-BE09-58DF4D496B44}"/>
              </a:ext>
            </a:extLst>
          </p:cNvPr>
          <p:cNvSpPr>
            <a:spLocks noGrp="1"/>
          </p:cNvSpPr>
          <p:nvPr>
            <p:ph type="title"/>
          </p:nvPr>
        </p:nvSpPr>
        <p:spPr/>
        <p:txBody>
          <a:bodyPr/>
          <a:lstStyle/>
          <a:p>
            <a:r>
              <a:rPr lang="en-US" dirty="0"/>
              <a:t>Earth’s Collision with Rogue Planet 4 BYA</a:t>
            </a:r>
          </a:p>
        </p:txBody>
      </p:sp>
      <p:sp>
        <p:nvSpPr>
          <p:cNvPr id="3" name="Date Placeholder 2">
            <a:extLst>
              <a:ext uri="{FF2B5EF4-FFF2-40B4-BE49-F238E27FC236}">
                <a16:creationId xmlns:a16="http://schemas.microsoft.com/office/drawing/2014/main" id="{82F400F6-5FFA-406B-9DB0-6F314EB4F492}"/>
              </a:ext>
            </a:extLst>
          </p:cNvPr>
          <p:cNvSpPr>
            <a:spLocks noGrp="1"/>
          </p:cNvSpPr>
          <p:nvPr>
            <p:ph type="dt" sz="half" idx="10"/>
          </p:nvPr>
        </p:nvSpPr>
        <p:spPr/>
        <p:txBody>
          <a:bodyPr/>
          <a:lstStyle/>
          <a:p>
            <a:r>
              <a:rPr lang="en-US"/>
              <a:t>Revised 5/1/2017</a:t>
            </a:r>
            <a:endParaRPr lang="en-US" dirty="0"/>
          </a:p>
        </p:txBody>
      </p:sp>
      <p:sp>
        <p:nvSpPr>
          <p:cNvPr id="4" name="Footer Placeholder 3">
            <a:extLst>
              <a:ext uri="{FF2B5EF4-FFF2-40B4-BE49-F238E27FC236}">
                <a16:creationId xmlns:a16="http://schemas.microsoft.com/office/drawing/2014/main" id="{381B7FC5-3F9B-43F7-9F7A-8EA88F86DAB0}"/>
              </a:ext>
            </a:extLst>
          </p:cNvPr>
          <p:cNvSpPr>
            <a:spLocks noGrp="1"/>
          </p:cNvSpPr>
          <p:nvPr>
            <p:ph type="ftr" sz="quarter" idx="11"/>
          </p:nvPr>
        </p:nvSpPr>
        <p:spPr/>
        <p:txBody>
          <a:bodyPr/>
          <a:lstStyle/>
          <a:p>
            <a:r>
              <a:rPr lang="en-US"/>
              <a:t>Copyright © 2017 Douglas B. Ettinger.  All rights reserved.</a:t>
            </a:r>
            <a:endParaRPr lang="en-US" dirty="0"/>
          </a:p>
        </p:txBody>
      </p:sp>
      <p:sp>
        <p:nvSpPr>
          <p:cNvPr id="5" name="Slide Number Placeholder 4">
            <a:extLst>
              <a:ext uri="{FF2B5EF4-FFF2-40B4-BE49-F238E27FC236}">
                <a16:creationId xmlns:a16="http://schemas.microsoft.com/office/drawing/2014/main" id="{917521E4-DBDC-4438-8D4D-F15A2DB7DE9B}"/>
              </a:ext>
            </a:extLst>
          </p:cNvPr>
          <p:cNvSpPr>
            <a:spLocks noGrp="1"/>
          </p:cNvSpPr>
          <p:nvPr>
            <p:ph type="sldNum" sz="quarter" idx="12"/>
          </p:nvPr>
        </p:nvSpPr>
        <p:spPr/>
        <p:txBody>
          <a:bodyPr/>
          <a:lstStyle/>
          <a:p>
            <a:fld id="{19144D89-8E09-4D41-BE31-67F15778E33A}" type="slidenum">
              <a:rPr lang="en-US" smtClean="0"/>
              <a:t>19</a:t>
            </a:fld>
            <a:endParaRPr lang="en-US" dirty="0"/>
          </a:p>
        </p:txBody>
      </p:sp>
      <p:pic>
        <p:nvPicPr>
          <p:cNvPr id="6" name="Content Placeholder 3">
            <a:extLst>
              <a:ext uri="{FF2B5EF4-FFF2-40B4-BE49-F238E27FC236}">
                <a16:creationId xmlns:a16="http://schemas.microsoft.com/office/drawing/2014/main" id="{1D78EBB8-BFD3-4746-B982-51BF78F4B4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6131" y="2087556"/>
            <a:ext cx="3101669" cy="4202198"/>
          </a:xfrm>
          <a:prstGeom prst="rect">
            <a:avLst/>
          </a:prstGeom>
        </p:spPr>
      </p:pic>
    </p:spTree>
    <p:extLst>
      <p:ext uri="{BB962C8B-B14F-4D97-AF65-F5344CB8AC3E}">
        <p14:creationId xmlns:p14="http://schemas.microsoft.com/office/powerpoint/2010/main" val="3106293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B34B3-B36E-4230-B9CF-DCA272595474}"/>
              </a:ext>
            </a:extLst>
          </p:cNvPr>
          <p:cNvSpPr>
            <a:spLocks noGrp="1"/>
          </p:cNvSpPr>
          <p:nvPr>
            <p:ph type="title"/>
          </p:nvPr>
        </p:nvSpPr>
        <p:spPr/>
        <p:txBody>
          <a:bodyPr>
            <a:normAutofit fontScale="90000"/>
          </a:bodyPr>
          <a:lstStyle/>
          <a:p>
            <a:r>
              <a:rPr lang="en-US" dirty="0"/>
              <a:t>In the Beginning There Was No Earth-Moon System or Main Belt of Asteroids or Comets</a:t>
            </a:r>
          </a:p>
        </p:txBody>
      </p:sp>
      <p:sp>
        <p:nvSpPr>
          <p:cNvPr id="3" name="Date Placeholder 2">
            <a:extLst>
              <a:ext uri="{FF2B5EF4-FFF2-40B4-BE49-F238E27FC236}">
                <a16:creationId xmlns:a16="http://schemas.microsoft.com/office/drawing/2014/main" id="{20946F71-AAC1-4B59-8807-C97125021470}"/>
              </a:ext>
            </a:extLst>
          </p:cNvPr>
          <p:cNvSpPr>
            <a:spLocks noGrp="1"/>
          </p:cNvSpPr>
          <p:nvPr>
            <p:ph type="dt" sz="half" idx="10"/>
          </p:nvPr>
        </p:nvSpPr>
        <p:spPr/>
        <p:txBody>
          <a:bodyPr/>
          <a:lstStyle/>
          <a:p>
            <a:r>
              <a:rPr lang="en-US"/>
              <a:t>Revised 5/1/2017</a:t>
            </a:r>
            <a:endParaRPr lang="en-US" dirty="0"/>
          </a:p>
        </p:txBody>
      </p:sp>
      <p:sp>
        <p:nvSpPr>
          <p:cNvPr id="4" name="Footer Placeholder 3">
            <a:extLst>
              <a:ext uri="{FF2B5EF4-FFF2-40B4-BE49-F238E27FC236}">
                <a16:creationId xmlns:a16="http://schemas.microsoft.com/office/drawing/2014/main" id="{F15778DE-D0AD-4975-B630-C8F796D3B56A}"/>
              </a:ext>
            </a:extLst>
          </p:cNvPr>
          <p:cNvSpPr>
            <a:spLocks noGrp="1"/>
          </p:cNvSpPr>
          <p:nvPr>
            <p:ph type="ftr" sz="quarter" idx="11"/>
          </p:nvPr>
        </p:nvSpPr>
        <p:spPr/>
        <p:txBody>
          <a:bodyPr/>
          <a:lstStyle/>
          <a:p>
            <a:r>
              <a:rPr lang="en-US"/>
              <a:t>Copyright © 2017 Douglas B. Ettinger.  All rights reserved.</a:t>
            </a:r>
            <a:endParaRPr lang="en-US" dirty="0"/>
          </a:p>
        </p:txBody>
      </p:sp>
      <p:sp>
        <p:nvSpPr>
          <p:cNvPr id="5" name="Slide Number Placeholder 4">
            <a:extLst>
              <a:ext uri="{FF2B5EF4-FFF2-40B4-BE49-F238E27FC236}">
                <a16:creationId xmlns:a16="http://schemas.microsoft.com/office/drawing/2014/main" id="{F6DFA381-2417-40E0-91B9-FE0D04C71791}"/>
              </a:ext>
            </a:extLst>
          </p:cNvPr>
          <p:cNvSpPr>
            <a:spLocks noGrp="1"/>
          </p:cNvSpPr>
          <p:nvPr>
            <p:ph type="sldNum" sz="quarter" idx="12"/>
          </p:nvPr>
        </p:nvSpPr>
        <p:spPr/>
        <p:txBody>
          <a:bodyPr/>
          <a:lstStyle/>
          <a:p>
            <a:fld id="{19144D89-8E09-4D41-BE31-67F15778E33A}" type="slidenum">
              <a:rPr lang="en-US" smtClean="0"/>
              <a:t>2</a:t>
            </a:fld>
            <a:endParaRPr lang="en-US" dirty="0"/>
          </a:p>
        </p:txBody>
      </p:sp>
      <p:pic>
        <p:nvPicPr>
          <p:cNvPr id="6" name="Content Placeholder 3">
            <a:extLst>
              <a:ext uri="{FF2B5EF4-FFF2-40B4-BE49-F238E27FC236}">
                <a16:creationId xmlns:a16="http://schemas.microsoft.com/office/drawing/2014/main" id="{AF13A16F-A3E5-4B9C-8BF1-1E12DDA833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202842"/>
            <a:ext cx="6953250" cy="3619500"/>
          </a:xfrm>
          <a:prstGeom prst="rect">
            <a:avLst/>
          </a:prstGeom>
        </p:spPr>
      </p:pic>
    </p:spTree>
    <p:extLst>
      <p:ext uri="{BB962C8B-B14F-4D97-AF65-F5344CB8AC3E}">
        <p14:creationId xmlns:p14="http://schemas.microsoft.com/office/powerpoint/2010/main" val="185068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B5DE7-10F4-45E3-9B0B-9C0F57EB9412}"/>
              </a:ext>
            </a:extLst>
          </p:cNvPr>
          <p:cNvSpPr>
            <a:spLocks noGrp="1"/>
          </p:cNvSpPr>
          <p:nvPr>
            <p:ph type="title"/>
          </p:nvPr>
        </p:nvSpPr>
        <p:spPr/>
        <p:txBody>
          <a:bodyPr>
            <a:normAutofit fontScale="90000"/>
          </a:bodyPr>
          <a:lstStyle/>
          <a:p>
            <a:r>
              <a:rPr lang="en-US" dirty="0"/>
              <a:t>Earth Falls Toward Sun, Passing Mars, and then Shares Orbit with Moon while Bringing Debris</a:t>
            </a:r>
          </a:p>
        </p:txBody>
      </p:sp>
      <p:sp>
        <p:nvSpPr>
          <p:cNvPr id="3" name="Date Placeholder 2">
            <a:extLst>
              <a:ext uri="{FF2B5EF4-FFF2-40B4-BE49-F238E27FC236}">
                <a16:creationId xmlns:a16="http://schemas.microsoft.com/office/drawing/2014/main" id="{5A507722-1B35-42D9-A0E9-AE8F71794C1C}"/>
              </a:ext>
            </a:extLst>
          </p:cNvPr>
          <p:cNvSpPr>
            <a:spLocks noGrp="1"/>
          </p:cNvSpPr>
          <p:nvPr>
            <p:ph type="dt" sz="half" idx="10"/>
          </p:nvPr>
        </p:nvSpPr>
        <p:spPr/>
        <p:txBody>
          <a:bodyPr/>
          <a:lstStyle/>
          <a:p>
            <a:r>
              <a:rPr lang="en-US"/>
              <a:t>Revised 5/1/2017</a:t>
            </a:r>
            <a:endParaRPr lang="en-US" dirty="0"/>
          </a:p>
        </p:txBody>
      </p:sp>
      <p:sp>
        <p:nvSpPr>
          <p:cNvPr id="4" name="Footer Placeholder 3">
            <a:extLst>
              <a:ext uri="{FF2B5EF4-FFF2-40B4-BE49-F238E27FC236}">
                <a16:creationId xmlns:a16="http://schemas.microsoft.com/office/drawing/2014/main" id="{D3A81FA2-D248-45BC-AB79-720D8E66C387}"/>
              </a:ext>
            </a:extLst>
          </p:cNvPr>
          <p:cNvSpPr>
            <a:spLocks noGrp="1"/>
          </p:cNvSpPr>
          <p:nvPr>
            <p:ph type="ftr" sz="quarter" idx="11"/>
          </p:nvPr>
        </p:nvSpPr>
        <p:spPr>
          <a:xfrm>
            <a:off x="533208" y="6256333"/>
            <a:ext cx="4834673" cy="365125"/>
          </a:xfrm>
        </p:spPr>
        <p:txBody>
          <a:bodyPr/>
          <a:lstStyle/>
          <a:p>
            <a:r>
              <a:rPr lang="en-US"/>
              <a:t>Copyright © 2017 Douglas B. Ettinger.  All rights reserved.</a:t>
            </a:r>
            <a:endParaRPr lang="en-US" dirty="0"/>
          </a:p>
        </p:txBody>
      </p:sp>
      <p:sp>
        <p:nvSpPr>
          <p:cNvPr id="5" name="Slide Number Placeholder 4">
            <a:extLst>
              <a:ext uri="{FF2B5EF4-FFF2-40B4-BE49-F238E27FC236}">
                <a16:creationId xmlns:a16="http://schemas.microsoft.com/office/drawing/2014/main" id="{19FE8CBF-4154-4D31-B772-B394DFA6BDE2}"/>
              </a:ext>
            </a:extLst>
          </p:cNvPr>
          <p:cNvSpPr>
            <a:spLocks noGrp="1"/>
          </p:cNvSpPr>
          <p:nvPr>
            <p:ph type="sldNum" sz="quarter" idx="12"/>
          </p:nvPr>
        </p:nvSpPr>
        <p:spPr/>
        <p:txBody>
          <a:bodyPr/>
          <a:lstStyle/>
          <a:p>
            <a:fld id="{19144D89-8E09-4D41-BE31-67F15778E33A}" type="slidenum">
              <a:rPr lang="en-US" smtClean="0"/>
              <a:t>20</a:t>
            </a:fld>
            <a:endParaRPr lang="en-US" dirty="0"/>
          </a:p>
        </p:txBody>
      </p:sp>
      <p:pic>
        <p:nvPicPr>
          <p:cNvPr id="6" name="Content Placeholder 3">
            <a:extLst>
              <a:ext uri="{FF2B5EF4-FFF2-40B4-BE49-F238E27FC236}">
                <a16:creationId xmlns:a16="http://schemas.microsoft.com/office/drawing/2014/main" id="{C665DA06-E959-486D-A1CF-51CA5BF0A4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302154"/>
            <a:ext cx="3982315" cy="3486191"/>
          </a:xfrm>
          <a:prstGeom prst="rect">
            <a:avLst/>
          </a:prstGeom>
        </p:spPr>
      </p:pic>
      <p:pic>
        <p:nvPicPr>
          <p:cNvPr id="7" name="Content Placeholder 6">
            <a:extLst>
              <a:ext uri="{FF2B5EF4-FFF2-40B4-BE49-F238E27FC236}">
                <a16:creationId xmlns:a16="http://schemas.microsoft.com/office/drawing/2014/main" id="{607F5923-E2C2-4215-8424-6007D9695D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2302153"/>
            <a:ext cx="3984581" cy="3486191"/>
          </a:xfrm>
          <a:prstGeom prst="rect">
            <a:avLst/>
          </a:prstGeom>
        </p:spPr>
      </p:pic>
    </p:spTree>
    <p:extLst>
      <p:ext uri="{BB962C8B-B14F-4D97-AF65-F5344CB8AC3E}">
        <p14:creationId xmlns:p14="http://schemas.microsoft.com/office/powerpoint/2010/main" val="802188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EA822-0B9D-4661-8EC4-911BA5213D70}"/>
              </a:ext>
            </a:extLst>
          </p:cNvPr>
          <p:cNvSpPr>
            <a:spLocks noGrp="1"/>
          </p:cNvSpPr>
          <p:nvPr>
            <p:ph type="title"/>
          </p:nvPr>
        </p:nvSpPr>
        <p:spPr/>
        <p:txBody>
          <a:bodyPr/>
          <a:lstStyle/>
          <a:p>
            <a:r>
              <a:rPr lang="en-US" dirty="0"/>
              <a:t>Other Explanations Fulfilled by Sumer’s Epic</a:t>
            </a:r>
          </a:p>
        </p:txBody>
      </p:sp>
      <p:sp>
        <p:nvSpPr>
          <p:cNvPr id="3" name="Content Placeholder 2">
            <a:extLst>
              <a:ext uri="{FF2B5EF4-FFF2-40B4-BE49-F238E27FC236}">
                <a16:creationId xmlns:a16="http://schemas.microsoft.com/office/drawing/2014/main" id="{62AFD619-C745-420B-AC3A-181E48FBFC8E}"/>
              </a:ext>
            </a:extLst>
          </p:cNvPr>
          <p:cNvSpPr>
            <a:spLocks noGrp="1"/>
          </p:cNvSpPr>
          <p:nvPr>
            <p:ph idx="1"/>
          </p:nvPr>
        </p:nvSpPr>
        <p:spPr/>
        <p:txBody>
          <a:bodyPr>
            <a:normAutofit fontScale="77500" lnSpcReduction="20000"/>
          </a:bodyPr>
          <a:lstStyle/>
          <a:p>
            <a:r>
              <a:rPr lang="en-US" dirty="0"/>
              <a:t>Because of repeated passes of the slightly faster Earth, not only was the Moon captured but became synchronistic with Earth’s orbit.</a:t>
            </a:r>
          </a:p>
          <a:p>
            <a:r>
              <a:rPr lang="en-US" dirty="0"/>
              <a:t>The Late Heavy Bombardment (LHB) is explained, including the Moon continually sweeping debris that came from the site of Earth’s impact.</a:t>
            </a:r>
          </a:p>
          <a:p>
            <a:r>
              <a:rPr lang="en-US" dirty="0"/>
              <a:t>An impact basin is not required since the rogue planet penetrated Earth due to a very soft molten young planet, creating a very low restitution, close to zero; complete destruction of both bodies could not happen, like two billiard balls striking each other at high velocity.</a:t>
            </a:r>
          </a:p>
          <a:p>
            <a:r>
              <a:rPr lang="en-US" dirty="0"/>
              <a:t>The lighter, granitic continents of Earth are created from the mixing and eruption of Earth’s molten mantle and ices from the impactor that then flowed over the remaining hardened oceanic crust.</a:t>
            </a:r>
          </a:p>
          <a:p>
            <a:endParaRPr lang="en-US" dirty="0"/>
          </a:p>
        </p:txBody>
      </p:sp>
      <p:sp>
        <p:nvSpPr>
          <p:cNvPr id="4" name="Date Placeholder 3">
            <a:extLst>
              <a:ext uri="{FF2B5EF4-FFF2-40B4-BE49-F238E27FC236}">
                <a16:creationId xmlns:a16="http://schemas.microsoft.com/office/drawing/2014/main" id="{0F3CC56C-1B3E-49E4-94F6-62E163782E9F}"/>
              </a:ext>
            </a:extLst>
          </p:cNvPr>
          <p:cNvSpPr>
            <a:spLocks noGrp="1"/>
          </p:cNvSpPr>
          <p:nvPr>
            <p:ph type="dt" sz="half" idx="10"/>
          </p:nvPr>
        </p:nvSpPr>
        <p:spPr/>
        <p:txBody>
          <a:bodyPr/>
          <a:lstStyle/>
          <a:p>
            <a:r>
              <a:rPr lang="en-US"/>
              <a:t>Revised 5/1/2017</a:t>
            </a:r>
            <a:endParaRPr lang="en-US" dirty="0"/>
          </a:p>
        </p:txBody>
      </p:sp>
      <p:sp>
        <p:nvSpPr>
          <p:cNvPr id="5" name="Footer Placeholder 4">
            <a:extLst>
              <a:ext uri="{FF2B5EF4-FFF2-40B4-BE49-F238E27FC236}">
                <a16:creationId xmlns:a16="http://schemas.microsoft.com/office/drawing/2014/main" id="{E7206D2A-7804-4956-80D5-CC9723E67D54}"/>
              </a:ext>
            </a:extLst>
          </p:cNvPr>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a:extLst>
              <a:ext uri="{FF2B5EF4-FFF2-40B4-BE49-F238E27FC236}">
                <a16:creationId xmlns:a16="http://schemas.microsoft.com/office/drawing/2014/main" id="{8D497724-633E-4578-A9A2-0EFBA4A07CDB}"/>
              </a:ext>
            </a:extLst>
          </p:cNvPr>
          <p:cNvSpPr>
            <a:spLocks noGrp="1"/>
          </p:cNvSpPr>
          <p:nvPr>
            <p:ph type="sldNum" sz="quarter" idx="12"/>
          </p:nvPr>
        </p:nvSpPr>
        <p:spPr/>
        <p:txBody>
          <a:bodyPr/>
          <a:lstStyle/>
          <a:p>
            <a:fld id="{19144D89-8E09-4D41-BE31-67F15778E33A}" type="slidenum">
              <a:rPr lang="en-US" smtClean="0"/>
              <a:t>21</a:t>
            </a:fld>
            <a:endParaRPr lang="en-US" dirty="0"/>
          </a:p>
        </p:txBody>
      </p:sp>
    </p:spTree>
    <p:extLst>
      <p:ext uri="{BB962C8B-B14F-4D97-AF65-F5344CB8AC3E}">
        <p14:creationId xmlns:p14="http://schemas.microsoft.com/office/powerpoint/2010/main" val="3084120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88911-9E41-41A6-A253-12370DD16A5D}"/>
              </a:ext>
            </a:extLst>
          </p:cNvPr>
          <p:cNvSpPr>
            <a:spLocks noGrp="1"/>
          </p:cNvSpPr>
          <p:nvPr>
            <p:ph type="title"/>
          </p:nvPr>
        </p:nvSpPr>
        <p:spPr/>
        <p:txBody>
          <a:bodyPr>
            <a:normAutofit fontScale="90000"/>
          </a:bodyPr>
          <a:lstStyle/>
          <a:p>
            <a:r>
              <a:rPr lang="en-US" dirty="0"/>
              <a:t>Why Does Earth Have Certain Major Features that No Other Celestial Body Has?</a:t>
            </a:r>
          </a:p>
        </p:txBody>
      </p:sp>
      <p:sp>
        <p:nvSpPr>
          <p:cNvPr id="3" name="Content Placeholder 2">
            <a:extLst>
              <a:ext uri="{FF2B5EF4-FFF2-40B4-BE49-F238E27FC236}">
                <a16:creationId xmlns:a16="http://schemas.microsoft.com/office/drawing/2014/main" id="{2620888C-56D6-4679-B7FD-D2D4C608A530}"/>
              </a:ext>
            </a:extLst>
          </p:cNvPr>
          <p:cNvSpPr>
            <a:spLocks noGrp="1"/>
          </p:cNvSpPr>
          <p:nvPr>
            <p:ph idx="1"/>
          </p:nvPr>
        </p:nvSpPr>
        <p:spPr/>
        <p:txBody>
          <a:bodyPr>
            <a:normAutofit fontScale="77500" lnSpcReduction="20000"/>
          </a:bodyPr>
          <a:lstStyle/>
          <a:p>
            <a:r>
              <a:rPr lang="en-US" dirty="0"/>
              <a:t>Plate tectonics is explained because the already existing crust is raised, thereby creating several major plates globally.</a:t>
            </a:r>
          </a:p>
          <a:p>
            <a:r>
              <a:rPr lang="en-US" dirty="0"/>
              <a:t>Volcanism and earthquakes are explained because the lighter, more volatile materials of the rogue planet began to rise to the surface – a process called differentiation, or the separation of different material densities in a molten environment with a gravity field. </a:t>
            </a:r>
          </a:p>
          <a:p>
            <a:r>
              <a:rPr lang="en-US" dirty="0"/>
              <a:t>Continental drift is explained because the original large crater oozed material that hardened to create a very large land mass above ocean level; this continent than broke apart and drifted on top of the heavier magma to achieve an equilibrium for the resulting unbalanced rotating Earth.</a:t>
            </a:r>
          </a:p>
          <a:p>
            <a:r>
              <a:rPr lang="en-US" dirty="0"/>
              <a:t>The icy rogue planet brought more volatiles to Earth that escaped from rifts and volcanoes through the expanded existing basaltic crust.</a:t>
            </a:r>
          </a:p>
          <a:p>
            <a:endParaRPr lang="en-US" dirty="0"/>
          </a:p>
        </p:txBody>
      </p:sp>
      <p:sp>
        <p:nvSpPr>
          <p:cNvPr id="4" name="Date Placeholder 3">
            <a:extLst>
              <a:ext uri="{FF2B5EF4-FFF2-40B4-BE49-F238E27FC236}">
                <a16:creationId xmlns:a16="http://schemas.microsoft.com/office/drawing/2014/main" id="{2BDB6C20-3B15-4DA4-9C75-2CBB874406E4}"/>
              </a:ext>
            </a:extLst>
          </p:cNvPr>
          <p:cNvSpPr>
            <a:spLocks noGrp="1"/>
          </p:cNvSpPr>
          <p:nvPr>
            <p:ph type="dt" sz="half" idx="10"/>
          </p:nvPr>
        </p:nvSpPr>
        <p:spPr/>
        <p:txBody>
          <a:bodyPr/>
          <a:lstStyle/>
          <a:p>
            <a:r>
              <a:rPr lang="en-US"/>
              <a:t>Revised 5/1/2017</a:t>
            </a:r>
            <a:endParaRPr lang="en-US" dirty="0"/>
          </a:p>
        </p:txBody>
      </p:sp>
      <p:sp>
        <p:nvSpPr>
          <p:cNvPr id="5" name="Footer Placeholder 4">
            <a:extLst>
              <a:ext uri="{FF2B5EF4-FFF2-40B4-BE49-F238E27FC236}">
                <a16:creationId xmlns:a16="http://schemas.microsoft.com/office/drawing/2014/main" id="{78EEB62A-6E38-4040-8E15-76BD497C997F}"/>
              </a:ext>
            </a:extLst>
          </p:cNvPr>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a:extLst>
              <a:ext uri="{FF2B5EF4-FFF2-40B4-BE49-F238E27FC236}">
                <a16:creationId xmlns:a16="http://schemas.microsoft.com/office/drawing/2014/main" id="{212CBA18-45F7-412E-BB20-475A2FD4080C}"/>
              </a:ext>
            </a:extLst>
          </p:cNvPr>
          <p:cNvSpPr>
            <a:spLocks noGrp="1"/>
          </p:cNvSpPr>
          <p:nvPr>
            <p:ph type="sldNum" sz="quarter" idx="12"/>
          </p:nvPr>
        </p:nvSpPr>
        <p:spPr/>
        <p:txBody>
          <a:bodyPr/>
          <a:lstStyle/>
          <a:p>
            <a:fld id="{19144D89-8E09-4D41-BE31-67F15778E33A}" type="slidenum">
              <a:rPr lang="en-US" smtClean="0"/>
              <a:t>22</a:t>
            </a:fld>
            <a:endParaRPr lang="en-US" dirty="0"/>
          </a:p>
        </p:txBody>
      </p:sp>
    </p:spTree>
    <p:extLst>
      <p:ext uri="{BB962C8B-B14F-4D97-AF65-F5344CB8AC3E}">
        <p14:creationId xmlns:p14="http://schemas.microsoft.com/office/powerpoint/2010/main" val="783250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2A05E-368D-42D9-83B6-AE6BF5FA88F8}"/>
              </a:ext>
            </a:extLst>
          </p:cNvPr>
          <p:cNvSpPr>
            <a:spLocks noGrp="1"/>
          </p:cNvSpPr>
          <p:nvPr>
            <p:ph type="title"/>
          </p:nvPr>
        </p:nvSpPr>
        <p:spPr/>
        <p:txBody>
          <a:bodyPr>
            <a:noAutofit/>
          </a:bodyPr>
          <a:lstStyle/>
          <a:p>
            <a:r>
              <a:rPr lang="en-US" sz="2800" dirty="0"/>
              <a:t>No Other Existing Theory Can Explain So Many Different Phenomena With Its Sequence of Events</a:t>
            </a:r>
          </a:p>
        </p:txBody>
      </p:sp>
      <p:sp>
        <p:nvSpPr>
          <p:cNvPr id="3" name="Content Placeholder 2">
            <a:extLst>
              <a:ext uri="{FF2B5EF4-FFF2-40B4-BE49-F238E27FC236}">
                <a16:creationId xmlns:a16="http://schemas.microsoft.com/office/drawing/2014/main" id="{4F00B8BF-200A-4012-AE38-69AECE88E22C}"/>
              </a:ext>
            </a:extLst>
          </p:cNvPr>
          <p:cNvSpPr>
            <a:spLocks noGrp="1"/>
          </p:cNvSpPr>
          <p:nvPr>
            <p:ph idx="1"/>
          </p:nvPr>
        </p:nvSpPr>
        <p:spPr>
          <a:xfrm>
            <a:off x="533400" y="2057400"/>
            <a:ext cx="6887389" cy="3835327"/>
          </a:xfrm>
        </p:spPr>
        <p:txBody>
          <a:bodyPr>
            <a:noAutofit/>
          </a:bodyPr>
          <a:lstStyle/>
          <a:p>
            <a:r>
              <a:rPr lang="en-US" sz="1800" dirty="0"/>
              <a:t>Dirty snowball comets are no longer required to bring water to our planet. Water already existed on Earth because it was created beyond the solar system’s “snow boundary” beyond Mars; then the icy impactor delivered more volatiles including N</a:t>
            </a:r>
            <a:r>
              <a:rPr lang="en-US" sz="1800" baseline="-25000" dirty="0"/>
              <a:t>2</a:t>
            </a:r>
            <a:r>
              <a:rPr lang="en-US" sz="1800" dirty="0"/>
              <a:t> and CO</a:t>
            </a:r>
            <a:r>
              <a:rPr lang="en-US" sz="1800" baseline="-25000" dirty="0"/>
              <a:t>2</a:t>
            </a:r>
            <a:r>
              <a:rPr lang="en-US" sz="1800" dirty="0"/>
              <a:t>.</a:t>
            </a:r>
          </a:p>
          <a:p>
            <a:r>
              <a:rPr lang="en-US" sz="1800" dirty="0"/>
              <a:t>Geological, wandering “hot spots” such as the ocean’s island groups, the Deccan and Siberian Traps, and Iceland are explained because trapped volatiles escaped through the oceanic crust at random locations which rightly has no relation to raised mountain ranges caused by tectonic plates being pushed under another due to continental drift.</a:t>
            </a:r>
          </a:p>
          <a:p>
            <a:r>
              <a:rPr lang="en-US" sz="1800" dirty="0"/>
              <a:t>The age and isotope-identities are different for the Earth and Moon and the age of the oldest rocks on Earth are about 3.9 billion years – all explained by the Earth and Moon not being formed together, and by Earth’s original continental crusts, called cratons, formed during the 3.9 </a:t>
            </a:r>
            <a:r>
              <a:rPr lang="en-US" sz="1800" dirty="0" err="1"/>
              <a:t>bya</a:t>
            </a:r>
            <a:r>
              <a:rPr lang="en-US" sz="1800" dirty="0"/>
              <a:t> impact.</a:t>
            </a:r>
          </a:p>
        </p:txBody>
      </p:sp>
      <p:sp>
        <p:nvSpPr>
          <p:cNvPr id="4" name="Date Placeholder 3">
            <a:extLst>
              <a:ext uri="{FF2B5EF4-FFF2-40B4-BE49-F238E27FC236}">
                <a16:creationId xmlns:a16="http://schemas.microsoft.com/office/drawing/2014/main" id="{4D569B24-52EB-4866-BD8F-D9FEDE01C120}"/>
              </a:ext>
            </a:extLst>
          </p:cNvPr>
          <p:cNvSpPr>
            <a:spLocks noGrp="1"/>
          </p:cNvSpPr>
          <p:nvPr>
            <p:ph type="dt" sz="half" idx="10"/>
          </p:nvPr>
        </p:nvSpPr>
        <p:spPr/>
        <p:txBody>
          <a:bodyPr/>
          <a:lstStyle/>
          <a:p>
            <a:r>
              <a:rPr lang="en-US"/>
              <a:t>Revised 5/1/2017</a:t>
            </a:r>
            <a:endParaRPr lang="en-US" dirty="0"/>
          </a:p>
        </p:txBody>
      </p:sp>
      <p:sp>
        <p:nvSpPr>
          <p:cNvPr id="5" name="Footer Placeholder 4">
            <a:extLst>
              <a:ext uri="{FF2B5EF4-FFF2-40B4-BE49-F238E27FC236}">
                <a16:creationId xmlns:a16="http://schemas.microsoft.com/office/drawing/2014/main" id="{969C6EE0-F3A4-416E-BEFF-7704C47BE00C}"/>
              </a:ext>
            </a:extLst>
          </p:cNvPr>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a:extLst>
              <a:ext uri="{FF2B5EF4-FFF2-40B4-BE49-F238E27FC236}">
                <a16:creationId xmlns:a16="http://schemas.microsoft.com/office/drawing/2014/main" id="{6706F289-DC02-4D15-AD18-B84C89465DF5}"/>
              </a:ext>
            </a:extLst>
          </p:cNvPr>
          <p:cNvSpPr>
            <a:spLocks noGrp="1"/>
          </p:cNvSpPr>
          <p:nvPr>
            <p:ph type="sldNum" sz="quarter" idx="12"/>
          </p:nvPr>
        </p:nvSpPr>
        <p:spPr/>
        <p:txBody>
          <a:bodyPr/>
          <a:lstStyle/>
          <a:p>
            <a:fld id="{19144D89-8E09-4D41-BE31-67F15778E33A}" type="slidenum">
              <a:rPr lang="en-US" smtClean="0"/>
              <a:t>23</a:t>
            </a:fld>
            <a:endParaRPr lang="en-US" dirty="0"/>
          </a:p>
        </p:txBody>
      </p:sp>
    </p:spTree>
    <p:extLst>
      <p:ext uri="{BB962C8B-B14F-4D97-AF65-F5344CB8AC3E}">
        <p14:creationId xmlns:p14="http://schemas.microsoft.com/office/powerpoint/2010/main" val="4006009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C4DB3-D6CF-42A5-9A69-21BF945E8B0A}"/>
              </a:ext>
            </a:extLst>
          </p:cNvPr>
          <p:cNvSpPr>
            <a:spLocks noGrp="1"/>
          </p:cNvSpPr>
          <p:nvPr>
            <p:ph type="title"/>
          </p:nvPr>
        </p:nvSpPr>
        <p:spPr/>
        <p:txBody>
          <a:bodyPr>
            <a:normAutofit fontScale="90000"/>
          </a:bodyPr>
          <a:lstStyle/>
          <a:p>
            <a:r>
              <a:rPr lang="en-US" dirty="0"/>
              <a:t>Examination of the Biblical Genesis and the More Technical Account of the Sumer Epic</a:t>
            </a:r>
          </a:p>
        </p:txBody>
      </p:sp>
      <p:sp>
        <p:nvSpPr>
          <p:cNvPr id="3" name="Content Placeholder 2">
            <a:extLst>
              <a:ext uri="{FF2B5EF4-FFF2-40B4-BE49-F238E27FC236}">
                <a16:creationId xmlns:a16="http://schemas.microsoft.com/office/drawing/2014/main" id="{0E1F302A-E487-44B1-9E73-33482659B38C}"/>
              </a:ext>
            </a:extLst>
          </p:cNvPr>
          <p:cNvSpPr>
            <a:spLocks noGrp="1"/>
          </p:cNvSpPr>
          <p:nvPr>
            <p:ph idx="1"/>
          </p:nvPr>
        </p:nvSpPr>
        <p:spPr/>
        <p:txBody>
          <a:bodyPr>
            <a:normAutofit fontScale="85000" lnSpcReduction="20000"/>
          </a:bodyPr>
          <a:lstStyle/>
          <a:p>
            <a:r>
              <a:rPr lang="en-US" dirty="0"/>
              <a:t>Verses from the Book of Genesis within the Gideon Holy Bible are quoted.</a:t>
            </a:r>
          </a:p>
          <a:p>
            <a:r>
              <a:rPr lang="en-US" dirty="0"/>
              <a:t>The Bible uses “days” as a chronological listing which must be translated as different phases of the overall creation events. “Day” is relative. Is that time period of an Earth day, a Jupiter day, or a galactic day?</a:t>
            </a:r>
          </a:p>
          <a:p>
            <a:pPr lvl="1"/>
            <a:r>
              <a:rPr lang="en-US" dirty="0"/>
              <a:t>The first day is considered as the phase that creates all primordial matter, the stars, and the much larger galaxies.</a:t>
            </a:r>
          </a:p>
          <a:p>
            <a:pPr lvl="1"/>
            <a:r>
              <a:rPr lang="en-US" dirty="0"/>
              <a:t>The fifth and sixth days deal with life in general and mankind being created after the light of both the Sun and Moon are received by Earth</a:t>
            </a:r>
          </a:p>
          <a:p>
            <a:pPr lvl="1"/>
            <a:r>
              <a:rPr lang="en-US" dirty="0"/>
              <a:t>The seventh day, of course, is the day reserved for rest and celebration</a:t>
            </a:r>
          </a:p>
          <a:p>
            <a:pPr lvl="1"/>
            <a:r>
              <a:rPr lang="en-US" dirty="0"/>
              <a:t>This presentation specifically deals with the creation of the Earth and Moon system and their placement within the solar system, which are described in the 2</a:t>
            </a:r>
            <a:r>
              <a:rPr lang="en-US" baseline="30000" dirty="0"/>
              <a:t>nd</a:t>
            </a:r>
            <a:r>
              <a:rPr lang="en-US" dirty="0"/>
              <a:t>, 3</a:t>
            </a:r>
            <a:r>
              <a:rPr lang="en-US" baseline="30000" dirty="0"/>
              <a:t>rd</a:t>
            </a:r>
            <a:r>
              <a:rPr lang="en-US" dirty="0"/>
              <a:t>, and 4</a:t>
            </a:r>
            <a:r>
              <a:rPr lang="en-US" baseline="30000" dirty="0"/>
              <a:t>th</a:t>
            </a:r>
            <a:r>
              <a:rPr lang="en-US" dirty="0"/>
              <a:t> days or phases</a:t>
            </a:r>
          </a:p>
          <a:p>
            <a:endParaRPr lang="en-US" dirty="0"/>
          </a:p>
        </p:txBody>
      </p:sp>
      <p:sp>
        <p:nvSpPr>
          <p:cNvPr id="4" name="Date Placeholder 3">
            <a:extLst>
              <a:ext uri="{FF2B5EF4-FFF2-40B4-BE49-F238E27FC236}">
                <a16:creationId xmlns:a16="http://schemas.microsoft.com/office/drawing/2014/main" id="{532ADC73-48A9-49E0-8282-5E4240491C3D}"/>
              </a:ext>
            </a:extLst>
          </p:cNvPr>
          <p:cNvSpPr>
            <a:spLocks noGrp="1"/>
          </p:cNvSpPr>
          <p:nvPr>
            <p:ph type="dt" sz="half" idx="10"/>
          </p:nvPr>
        </p:nvSpPr>
        <p:spPr/>
        <p:txBody>
          <a:bodyPr/>
          <a:lstStyle/>
          <a:p>
            <a:r>
              <a:rPr lang="en-US"/>
              <a:t>Revised 5/1/2017</a:t>
            </a:r>
            <a:endParaRPr lang="en-US" dirty="0"/>
          </a:p>
        </p:txBody>
      </p:sp>
      <p:sp>
        <p:nvSpPr>
          <p:cNvPr id="5" name="Footer Placeholder 4">
            <a:extLst>
              <a:ext uri="{FF2B5EF4-FFF2-40B4-BE49-F238E27FC236}">
                <a16:creationId xmlns:a16="http://schemas.microsoft.com/office/drawing/2014/main" id="{FB08E895-EB56-46BD-987B-9604E72330EF}"/>
              </a:ext>
            </a:extLst>
          </p:cNvPr>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a:extLst>
              <a:ext uri="{FF2B5EF4-FFF2-40B4-BE49-F238E27FC236}">
                <a16:creationId xmlns:a16="http://schemas.microsoft.com/office/drawing/2014/main" id="{C0DBCF21-0050-4DAE-81B0-888E406FE3F8}"/>
              </a:ext>
            </a:extLst>
          </p:cNvPr>
          <p:cNvSpPr>
            <a:spLocks noGrp="1"/>
          </p:cNvSpPr>
          <p:nvPr>
            <p:ph type="sldNum" sz="quarter" idx="12"/>
          </p:nvPr>
        </p:nvSpPr>
        <p:spPr/>
        <p:txBody>
          <a:bodyPr/>
          <a:lstStyle/>
          <a:p>
            <a:fld id="{19144D89-8E09-4D41-BE31-67F15778E33A}" type="slidenum">
              <a:rPr lang="en-US" smtClean="0"/>
              <a:t>24</a:t>
            </a:fld>
            <a:endParaRPr lang="en-US" dirty="0"/>
          </a:p>
        </p:txBody>
      </p:sp>
    </p:spTree>
    <p:extLst>
      <p:ext uri="{BB962C8B-B14F-4D97-AF65-F5344CB8AC3E}">
        <p14:creationId xmlns:p14="http://schemas.microsoft.com/office/powerpoint/2010/main" val="1839863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E0C4B-F937-42AC-8BE8-4FED853EB6C9}"/>
              </a:ext>
            </a:extLst>
          </p:cNvPr>
          <p:cNvSpPr>
            <a:spLocks noGrp="1"/>
          </p:cNvSpPr>
          <p:nvPr>
            <p:ph type="title"/>
          </p:nvPr>
        </p:nvSpPr>
        <p:spPr/>
        <p:txBody>
          <a:bodyPr>
            <a:normAutofit/>
          </a:bodyPr>
          <a:lstStyle/>
          <a:p>
            <a:r>
              <a:rPr lang="en-US" sz="2400" dirty="0"/>
              <a:t>With Some Inductive Reasoning and Clarifying a Few Words, the Bible’s Genesis Story Becomes the “Epic Tale of Creation” by the Sumerians</a:t>
            </a:r>
          </a:p>
        </p:txBody>
      </p:sp>
      <p:sp>
        <p:nvSpPr>
          <p:cNvPr id="3" name="Content Placeholder 2">
            <a:extLst>
              <a:ext uri="{FF2B5EF4-FFF2-40B4-BE49-F238E27FC236}">
                <a16:creationId xmlns:a16="http://schemas.microsoft.com/office/drawing/2014/main" id="{8F39CF6C-D964-4597-9A65-695F0297FB67}"/>
              </a:ext>
            </a:extLst>
          </p:cNvPr>
          <p:cNvSpPr>
            <a:spLocks noGrp="1"/>
          </p:cNvSpPr>
          <p:nvPr>
            <p:ph idx="1"/>
          </p:nvPr>
        </p:nvSpPr>
        <p:spPr/>
        <p:txBody>
          <a:bodyPr>
            <a:normAutofit fontScale="77500" lnSpcReduction="20000"/>
          </a:bodyPr>
          <a:lstStyle/>
          <a:p>
            <a:pPr marL="0" indent="0">
              <a:buNone/>
            </a:pPr>
            <a:r>
              <a:rPr lang="en-US" dirty="0"/>
              <a:t>The following word clarifications are utilized:</a:t>
            </a:r>
          </a:p>
          <a:p>
            <a:r>
              <a:rPr lang="en-US" i="1" dirty="0"/>
              <a:t>Firmament</a:t>
            </a:r>
            <a:r>
              <a:rPr lang="en-US" dirty="0"/>
              <a:t>: this is the hard, silicate-based, crustal surface of any terrestrial planet where life can possibly survive, unlike the surface of a star or icy satellite or an electrically charged comet.</a:t>
            </a:r>
          </a:p>
          <a:p>
            <a:r>
              <a:rPr lang="en-US" i="1" dirty="0"/>
              <a:t>Heaven</a:t>
            </a:r>
            <a:r>
              <a:rPr lang="en-US" dirty="0"/>
              <a:t>: the firmament becomes heaven when waters form above and below its surface. Heaven is the oceans, crust, and atmosphere.</a:t>
            </a:r>
          </a:p>
          <a:p>
            <a:r>
              <a:rPr lang="en-US" i="1" dirty="0"/>
              <a:t>Waters</a:t>
            </a:r>
            <a:r>
              <a:rPr lang="en-US" dirty="0"/>
              <a:t>:  waters can be either in a liquid or gaseous state and can include the atmosphere that not only contains water vapor, but also nitrogen, oxygen, methane, and CO</a:t>
            </a:r>
            <a:r>
              <a:rPr lang="en-US" baseline="-25000" dirty="0"/>
              <a:t>2</a:t>
            </a:r>
            <a:r>
              <a:rPr lang="en-US" dirty="0"/>
              <a:t> that are required by life. Not well known, these volatiles also exist under the Earth’s surface and are released regularly via rifts or large cracks in the crust and via volcanism that still continues to this day.  Currently, these </a:t>
            </a:r>
            <a:r>
              <a:rPr lang="en-US" i="1" dirty="0"/>
              <a:t>waters</a:t>
            </a:r>
            <a:r>
              <a:rPr lang="en-US" dirty="0"/>
              <a:t> are being release by gas well fracking processes.</a:t>
            </a:r>
          </a:p>
        </p:txBody>
      </p:sp>
      <p:sp>
        <p:nvSpPr>
          <p:cNvPr id="4" name="Date Placeholder 3">
            <a:extLst>
              <a:ext uri="{FF2B5EF4-FFF2-40B4-BE49-F238E27FC236}">
                <a16:creationId xmlns:a16="http://schemas.microsoft.com/office/drawing/2014/main" id="{4A950214-004F-487C-A3FE-53FA465BAC15}"/>
              </a:ext>
            </a:extLst>
          </p:cNvPr>
          <p:cNvSpPr>
            <a:spLocks noGrp="1"/>
          </p:cNvSpPr>
          <p:nvPr>
            <p:ph type="dt" sz="half" idx="10"/>
          </p:nvPr>
        </p:nvSpPr>
        <p:spPr/>
        <p:txBody>
          <a:bodyPr/>
          <a:lstStyle/>
          <a:p>
            <a:r>
              <a:rPr lang="en-US"/>
              <a:t>Revised 5/1/2017</a:t>
            </a:r>
            <a:endParaRPr lang="en-US" dirty="0"/>
          </a:p>
        </p:txBody>
      </p:sp>
      <p:sp>
        <p:nvSpPr>
          <p:cNvPr id="5" name="Footer Placeholder 4">
            <a:extLst>
              <a:ext uri="{FF2B5EF4-FFF2-40B4-BE49-F238E27FC236}">
                <a16:creationId xmlns:a16="http://schemas.microsoft.com/office/drawing/2014/main" id="{63E7B2A4-4184-4AC8-B9F7-79C75C1609D6}"/>
              </a:ext>
            </a:extLst>
          </p:cNvPr>
          <p:cNvSpPr>
            <a:spLocks noGrp="1"/>
          </p:cNvSpPr>
          <p:nvPr>
            <p:ph type="ftr" sz="quarter" idx="11"/>
          </p:nvPr>
        </p:nvSpPr>
        <p:spPr/>
        <p:txBody>
          <a:bodyPr/>
          <a:lstStyle/>
          <a:p>
            <a:r>
              <a:rPr lang="en-US" b="1" dirty="0">
                <a:ea typeface="Times New Roman" panose="02020603050405020304" pitchFamily="18" charset="0"/>
                <a:cs typeface="Calibri" panose="020F0502020204030204" pitchFamily="34" charset="0"/>
              </a:rPr>
              <a:t>Copyright © 2017 Douglas B. Ettinger. </a:t>
            </a:r>
          </a:p>
          <a:p>
            <a:r>
              <a:rPr lang="en-US" b="1" dirty="0">
                <a:ea typeface="Times New Roman" panose="02020603050405020304" pitchFamily="18" charset="0"/>
                <a:cs typeface="Calibri" panose="020F0502020204030204" pitchFamily="34" charset="0"/>
              </a:rPr>
              <a:t>All rights reserved.</a:t>
            </a:r>
            <a:endParaRPr lang="en-US" dirty="0"/>
          </a:p>
        </p:txBody>
      </p:sp>
      <p:sp>
        <p:nvSpPr>
          <p:cNvPr id="6" name="Slide Number Placeholder 5">
            <a:extLst>
              <a:ext uri="{FF2B5EF4-FFF2-40B4-BE49-F238E27FC236}">
                <a16:creationId xmlns:a16="http://schemas.microsoft.com/office/drawing/2014/main" id="{8E9324AA-B85D-4FBC-86FC-A728A98F5AE3}"/>
              </a:ext>
            </a:extLst>
          </p:cNvPr>
          <p:cNvSpPr>
            <a:spLocks noGrp="1"/>
          </p:cNvSpPr>
          <p:nvPr>
            <p:ph type="sldNum" sz="quarter" idx="12"/>
          </p:nvPr>
        </p:nvSpPr>
        <p:spPr/>
        <p:txBody>
          <a:bodyPr/>
          <a:lstStyle/>
          <a:p>
            <a:fld id="{19144D89-8E09-4D41-BE31-67F15778E33A}" type="slidenum">
              <a:rPr lang="en-US" smtClean="0"/>
              <a:t>25</a:t>
            </a:fld>
            <a:endParaRPr lang="en-US" dirty="0"/>
          </a:p>
        </p:txBody>
      </p:sp>
    </p:spTree>
    <p:extLst>
      <p:ext uri="{BB962C8B-B14F-4D97-AF65-F5344CB8AC3E}">
        <p14:creationId xmlns:p14="http://schemas.microsoft.com/office/powerpoint/2010/main" val="1630219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F3C58-9ADF-481C-B549-838D16DCCF56}"/>
              </a:ext>
            </a:extLst>
          </p:cNvPr>
          <p:cNvSpPr>
            <a:spLocks noGrp="1"/>
          </p:cNvSpPr>
          <p:nvPr>
            <p:ph type="title"/>
          </p:nvPr>
        </p:nvSpPr>
        <p:spPr/>
        <p:txBody>
          <a:bodyPr>
            <a:noAutofit/>
          </a:bodyPr>
          <a:lstStyle/>
          <a:p>
            <a:r>
              <a:rPr lang="en-US" sz="2400" dirty="0"/>
              <a:t>A Serious Question Is Posed:  How Did the Sumerians in 6000 BC Receive this Information that Pre-dates Them by Millions/Billions of Years?</a:t>
            </a:r>
          </a:p>
        </p:txBody>
      </p:sp>
      <p:sp>
        <p:nvSpPr>
          <p:cNvPr id="3" name="Content Placeholder 2">
            <a:extLst>
              <a:ext uri="{FF2B5EF4-FFF2-40B4-BE49-F238E27FC236}">
                <a16:creationId xmlns:a16="http://schemas.microsoft.com/office/drawing/2014/main" id="{7039BC13-A4C8-4733-B443-906D9B5EE8D7}"/>
              </a:ext>
            </a:extLst>
          </p:cNvPr>
          <p:cNvSpPr>
            <a:spLocks noGrp="1"/>
          </p:cNvSpPr>
          <p:nvPr>
            <p:ph idx="1"/>
          </p:nvPr>
        </p:nvSpPr>
        <p:spPr/>
        <p:txBody>
          <a:bodyPr>
            <a:normAutofit fontScale="92500" lnSpcReduction="10000"/>
          </a:bodyPr>
          <a:lstStyle/>
          <a:p>
            <a:r>
              <a:rPr lang="en-US" dirty="0"/>
              <a:t>The second day –</a:t>
            </a:r>
            <a:br>
              <a:rPr lang="en-US" dirty="0"/>
            </a:br>
            <a:r>
              <a:rPr lang="en-US" i="1" dirty="0"/>
              <a:t>“Let there be a firmament between the waters to divide waters from waters. … so God made the firmament and separated the water under the firmament from the water above the firmament.  God called the firmament Heaven.”</a:t>
            </a:r>
          </a:p>
          <a:p>
            <a:r>
              <a:rPr lang="en-US" dirty="0"/>
              <a:t>The interpretation is that the rogue impactor brought to Earth more needed volatiles and impregnated the mantle with these materials.</a:t>
            </a:r>
          </a:p>
          <a:p>
            <a:r>
              <a:rPr lang="en-US" dirty="0"/>
              <a:t>A mixture of materials from Earth’s mantle and the icy impactor oozed from the impact crater and created both a molten firmament below and above the first crustal formations.  </a:t>
            </a:r>
          </a:p>
          <a:p>
            <a:endParaRPr lang="en-US" dirty="0"/>
          </a:p>
        </p:txBody>
      </p:sp>
      <p:sp>
        <p:nvSpPr>
          <p:cNvPr id="4" name="Date Placeholder 3">
            <a:extLst>
              <a:ext uri="{FF2B5EF4-FFF2-40B4-BE49-F238E27FC236}">
                <a16:creationId xmlns:a16="http://schemas.microsoft.com/office/drawing/2014/main" id="{456AD15A-7A70-4B22-8AA3-06F14F05A11E}"/>
              </a:ext>
            </a:extLst>
          </p:cNvPr>
          <p:cNvSpPr>
            <a:spLocks noGrp="1"/>
          </p:cNvSpPr>
          <p:nvPr>
            <p:ph type="dt" sz="half" idx="10"/>
          </p:nvPr>
        </p:nvSpPr>
        <p:spPr/>
        <p:txBody>
          <a:bodyPr/>
          <a:lstStyle/>
          <a:p>
            <a:r>
              <a:rPr lang="en-US"/>
              <a:t>Revised 5/1/2017</a:t>
            </a:r>
            <a:endParaRPr lang="en-US" dirty="0"/>
          </a:p>
        </p:txBody>
      </p:sp>
      <p:sp>
        <p:nvSpPr>
          <p:cNvPr id="5" name="Footer Placeholder 4">
            <a:extLst>
              <a:ext uri="{FF2B5EF4-FFF2-40B4-BE49-F238E27FC236}">
                <a16:creationId xmlns:a16="http://schemas.microsoft.com/office/drawing/2014/main" id="{8489F159-14A4-4E52-98D9-10DFB2889897}"/>
              </a:ext>
            </a:extLst>
          </p:cNvPr>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a:extLst>
              <a:ext uri="{FF2B5EF4-FFF2-40B4-BE49-F238E27FC236}">
                <a16:creationId xmlns:a16="http://schemas.microsoft.com/office/drawing/2014/main" id="{79EFED91-472A-44BD-ACD3-B3EBCA00EC31}"/>
              </a:ext>
            </a:extLst>
          </p:cNvPr>
          <p:cNvSpPr>
            <a:spLocks noGrp="1"/>
          </p:cNvSpPr>
          <p:nvPr>
            <p:ph type="sldNum" sz="quarter" idx="12"/>
          </p:nvPr>
        </p:nvSpPr>
        <p:spPr/>
        <p:txBody>
          <a:bodyPr/>
          <a:lstStyle/>
          <a:p>
            <a:fld id="{19144D89-8E09-4D41-BE31-67F15778E33A}" type="slidenum">
              <a:rPr lang="en-US" smtClean="0"/>
              <a:t>26</a:t>
            </a:fld>
            <a:endParaRPr lang="en-US" dirty="0"/>
          </a:p>
        </p:txBody>
      </p:sp>
    </p:spTree>
    <p:extLst>
      <p:ext uri="{BB962C8B-B14F-4D97-AF65-F5344CB8AC3E}">
        <p14:creationId xmlns:p14="http://schemas.microsoft.com/office/powerpoint/2010/main" val="3338806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45BDE-1E4B-456D-A0BA-7BA438693C4A}"/>
              </a:ext>
            </a:extLst>
          </p:cNvPr>
          <p:cNvSpPr>
            <a:spLocks noGrp="1"/>
          </p:cNvSpPr>
          <p:nvPr>
            <p:ph type="title"/>
          </p:nvPr>
        </p:nvSpPr>
        <p:spPr/>
        <p:txBody>
          <a:bodyPr>
            <a:noAutofit/>
          </a:bodyPr>
          <a:lstStyle/>
          <a:p>
            <a:r>
              <a:rPr lang="en-US" sz="2400" dirty="0"/>
              <a:t>Was God the Originator and Provider of this Genesis Story that is Now Being Corroborated by NASA Observations and Data from its Space Program Ever Since the 1960s?</a:t>
            </a:r>
          </a:p>
        </p:txBody>
      </p:sp>
      <p:sp>
        <p:nvSpPr>
          <p:cNvPr id="3" name="Content Placeholder 2">
            <a:extLst>
              <a:ext uri="{FF2B5EF4-FFF2-40B4-BE49-F238E27FC236}">
                <a16:creationId xmlns:a16="http://schemas.microsoft.com/office/drawing/2014/main" id="{86F0740C-6E42-4AD6-B993-6920558A272C}"/>
              </a:ext>
            </a:extLst>
          </p:cNvPr>
          <p:cNvSpPr>
            <a:spLocks noGrp="1"/>
          </p:cNvSpPr>
          <p:nvPr>
            <p:ph idx="1"/>
          </p:nvPr>
        </p:nvSpPr>
        <p:spPr/>
        <p:txBody>
          <a:bodyPr>
            <a:normAutofit fontScale="92500" lnSpcReduction="10000"/>
          </a:bodyPr>
          <a:lstStyle/>
          <a:p>
            <a:r>
              <a:rPr lang="en-US" dirty="0"/>
              <a:t>The third day –</a:t>
            </a:r>
            <a:br>
              <a:rPr lang="en-US" dirty="0"/>
            </a:br>
            <a:r>
              <a:rPr lang="en-US" dirty="0"/>
              <a:t>“</a:t>
            </a:r>
            <a:r>
              <a:rPr lang="en-US" i="1" dirty="0"/>
              <a:t>Let the waters under heaven be gathered into one place and let the dry land appear. … God called the dry land Earth and the gathering of the waters He called Seas.”</a:t>
            </a:r>
          </a:p>
          <a:p>
            <a:r>
              <a:rPr lang="en-US" dirty="0"/>
              <a:t>As translated, the impact materials that erupted from the giant crater and oozed on top of the oceanic crust cooled and solidified forming dry land.  </a:t>
            </a:r>
          </a:p>
          <a:p>
            <a:r>
              <a:rPr lang="en-US" dirty="0"/>
              <a:t>The entire surface of the Earth cooled sufficiently that the steam and water vapor eventually condensed to form rain and create the oceans.</a:t>
            </a:r>
          </a:p>
          <a:p>
            <a:endParaRPr lang="en-US" dirty="0"/>
          </a:p>
        </p:txBody>
      </p:sp>
      <p:sp>
        <p:nvSpPr>
          <p:cNvPr id="4" name="Date Placeholder 3">
            <a:extLst>
              <a:ext uri="{FF2B5EF4-FFF2-40B4-BE49-F238E27FC236}">
                <a16:creationId xmlns:a16="http://schemas.microsoft.com/office/drawing/2014/main" id="{9C808C28-B205-43F4-A61D-1411D585E9E3}"/>
              </a:ext>
            </a:extLst>
          </p:cNvPr>
          <p:cNvSpPr>
            <a:spLocks noGrp="1"/>
          </p:cNvSpPr>
          <p:nvPr>
            <p:ph type="dt" sz="half" idx="10"/>
          </p:nvPr>
        </p:nvSpPr>
        <p:spPr/>
        <p:txBody>
          <a:bodyPr/>
          <a:lstStyle/>
          <a:p>
            <a:r>
              <a:rPr lang="en-US"/>
              <a:t>Revised 5/1/2017</a:t>
            </a:r>
            <a:endParaRPr lang="en-US" dirty="0"/>
          </a:p>
        </p:txBody>
      </p:sp>
      <p:sp>
        <p:nvSpPr>
          <p:cNvPr id="5" name="Footer Placeholder 4">
            <a:extLst>
              <a:ext uri="{FF2B5EF4-FFF2-40B4-BE49-F238E27FC236}">
                <a16:creationId xmlns:a16="http://schemas.microsoft.com/office/drawing/2014/main" id="{CB62322C-34E5-4824-873C-59080FCE48C1}"/>
              </a:ext>
            </a:extLst>
          </p:cNvPr>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a:extLst>
              <a:ext uri="{FF2B5EF4-FFF2-40B4-BE49-F238E27FC236}">
                <a16:creationId xmlns:a16="http://schemas.microsoft.com/office/drawing/2014/main" id="{15D55025-97C0-4480-98D6-509D8A0831E7}"/>
              </a:ext>
            </a:extLst>
          </p:cNvPr>
          <p:cNvSpPr>
            <a:spLocks noGrp="1"/>
          </p:cNvSpPr>
          <p:nvPr>
            <p:ph type="sldNum" sz="quarter" idx="12"/>
          </p:nvPr>
        </p:nvSpPr>
        <p:spPr/>
        <p:txBody>
          <a:bodyPr/>
          <a:lstStyle/>
          <a:p>
            <a:fld id="{19144D89-8E09-4D41-BE31-67F15778E33A}" type="slidenum">
              <a:rPr lang="en-US" smtClean="0"/>
              <a:t>27</a:t>
            </a:fld>
            <a:endParaRPr lang="en-US" dirty="0"/>
          </a:p>
        </p:txBody>
      </p:sp>
    </p:spTree>
    <p:extLst>
      <p:ext uri="{BB962C8B-B14F-4D97-AF65-F5344CB8AC3E}">
        <p14:creationId xmlns:p14="http://schemas.microsoft.com/office/powerpoint/2010/main" val="3496887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EEBAC-817C-4B59-894C-B8DB277C4A98}"/>
              </a:ext>
            </a:extLst>
          </p:cNvPr>
          <p:cNvSpPr>
            <a:spLocks noGrp="1"/>
          </p:cNvSpPr>
          <p:nvPr>
            <p:ph type="title"/>
          </p:nvPr>
        </p:nvSpPr>
        <p:spPr/>
        <p:txBody>
          <a:bodyPr>
            <a:normAutofit fontScale="90000"/>
          </a:bodyPr>
          <a:lstStyle/>
          <a:p>
            <a:r>
              <a:rPr lang="en-US" dirty="0"/>
              <a:t>Perhaps a Superior Civilization Acquired This Information Similarly to Us and Was Destroyed</a:t>
            </a:r>
          </a:p>
        </p:txBody>
      </p:sp>
      <p:sp>
        <p:nvSpPr>
          <p:cNvPr id="3" name="Content Placeholder 2">
            <a:extLst>
              <a:ext uri="{FF2B5EF4-FFF2-40B4-BE49-F238E27FC236}">
                <a16:creationId xmlns:a16="http://schemas.microsoft.com/office/drawing/2014/main" id="{A6A6DECD-39F4-402F-AAA6-191A4466A372}"/>
              </a:ext>
            </a:extLst>
          </p:cNvPr>
          <p:cNvSpPr>
            <a:spLocks noGrp="1"/>
          </p:cNvSpPr>
          <p:nvPr>
            <p:ph idx="1"/>
          </p:nvPr>
        </p:nvSpPr>
        <p:spPr>
          <a:xfrm>
            <a:off x="533400" y="2133600"/>
            <a:ext cx="6887389" cy="4038599"/>
          </a:xfrm>
        </p:spPr>
        <p:txBody>
          <a:bodyPr>
            <a:normAutofit fontScale="47500" lnSpcReduction="20000"/>
          </a:bodyPr>
          <a:lstStyle/>
          <a:p>
            <a:r>
              <a:rPr lang="en-US" sz="3600" dirty="0"/>
              <a:t>The fourth day –</a:t>
            </a:r>
            <a:br>
              <a:rPr lang="en-US" sz="3600" dirty="0"/>
            </a:br>
            <a:r>
              <a:rPr lang="en-US" sz="3600" i="1" dirty="0"/>
              <a:t>“Let there be lights in the firmament of heaven to divide the day from the night; let them be markers of seasons, days, and years, and for luminaries in the firmament of heaven to shed light upon the Earth. God made the two great luminaries, the greater light for ruling the day and the lesser light with the stars for ruling the night.”</a:t>
            </a:r>
          </a:p>
          <a:p>
            <a:r>
              <a:rPr lang="en-US" sz="3600" dirty="0"/>
              <a:t>The Earth’s orbit was displaced much closer to the Sun where its light would be so much more significant than when it was beyond Mars.</a:t>
            </a:r>
          </a:p>
          <a:p>
            <a:r>
              <a:rPr lang="en-US" sz="3600" dirty="0"/>
              <a:t>The Earth’s new orbit and year shared the same orbit as the Moon’s when the two bodies became synchronous with each other; the Moon’s reflected light was shown most nights on Earth.</a:t>
            </a:r>
          </a:p>
          <a:p>
            <a:r>
              <a:rPr lang="en-US" sz="3600" dirty="0"/>
              <a:t>The Earth’s resulting tilted spin axis produced seasons which were identified or marked by the path of the Sun across the Earth’s sky. </a:t>
            </a:r>
          </a:p>
          <a:p>
            <a:r>
              <a:rPr lang="en-US" sz="3600" dirty="0"/>
              <a:t>The Moon’s phases divided and marked equal periods for each yearly cycle.</a:t>
            </a:r>
          </a:p>
          <a:p>
            <a:endParaRPr lang="en-US" dirty="0"/>
          </a:p>
        </p:txBody>
      </p:sp>
      <p:sp>
        <p:nvSpPr>
          <p:cNvPr id="4" name="Date Placeholder 3">
            <a:extLst>
              <a:ext uri="{FF2B5EF4-FFF2-40B4-BE49-F238E27FC236}">
                <a16:creationId xmlns:a16="http://schemas.microsoft.com/office/drawing/2014/main" id="{E06C839B-5A3D-4BAF-B30B-6AFF1841EE9E}"/>
              </a:ext>
            </a:extLst>
          </p:cNvPr>
          <p:cNvSpPr>
            <a:spLocks noGrp="1"/>
          </p:cNvSpPr>
          <p:nvPr>
            <p:ph type="dt" sz="half" idx="10"/>
          </p:nvPr>
        </p:nvSpPr>
        <p:spPr/>
        <p:txBody>
          <a:bodyPr/>
          <a:lstStyle/>
          <a:p>
            <a:r>
              <a:rPr lang="en-US"/>
              <a:t>Revised 5/1/2017</a:t>
            </a:r>
            <a:endParaRPr lang="en-US" dirty="0"/>
          </a:p>
        </p:txBody>
      </p:sp>
      <p:sp>
        <p:nvSpPr>
          <p:cNvPr id="5" name="Footer Placeholder 4">
            <a:extLst>
              <a:ext uri="{FF2B5EF4-FFF2-40B4-BE49-F238E27FC236}">
                <a16:creationId xmlns:a16="http://schemas.microsoft.com/office/drawing/2014/main" id="{E189EFF8-A612-4D27-9BFA-2501DE8499F9}"/>
              </a:ext>
            </a:extLst>
          </p:cNvPr>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a:extLst>
              <a:ext uri="{FF2B5EF4-FFF2-40B4-BE49-F238E27FC236}">
                <a16:creationId xmlns:a16="http://schemas.microsoft.com/office/drawing/2014/main" id="{544A1E85-5D83-42A8-8CEA-1546D684DCF8}"/>
              </a:ext>
            </a:extLst>
          </p:cNvPr>
          <p:cNvSpPr>
            <a:spLocks noGrp="1"/>
          </p:cNvSpPr>
          <p:nvPr>
            <p:ph type="sldNum" sz="quarter" idx="12"/>
          </p:nvPr>
        </p:nvSpPr>
        <p:spPr/>
        <p:txBody>
          <a:bodyPr/>
          <a:lstStyle/>
          <a:p>
            <a:fld id="{19144D89-8E09-4D41-BE31-67F15778E33A}" type="slidenum">
              <a:rPr lang="en-US" smtClean="0"/>
              <a:t>28</a:t>
            </a:fld>
            <a:endParaRPr lang="en-US" dirty="0"/>
          </a:p>
        </p:txBody>
      </p:sp>
    </p:spTree>
    <p:extLst>
      <p:ext uri="{BB962C8B-B14F-4D97-AF65-F5344CB8AC3E}">
        <p14:creationId xmlns:p14="http://schemas.microsoft.com/office/powerpoint/2010/main" val="2464653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E3708-099E-495C-A699-E21A16139F73}"/>
              </a:ext>
            </a:extLst>
          </p:cNvPr>
          <p:cNvSpPr>
            <a:spLocks noGrp="1"/>
          </p:cNvSpPr>
          <p:nvPr>
            <p:ph type="title"/>
          </p:nvPr>
        </p:nvSpPr>
        <p:spPr/>
        <p:txBody>
          <a:bodyPr>
            <a:noAutofit/>
          </a:bodyPr>
          <a:lstStyle/>
          <a:p>
            <a:r>
              <a:rPr lang="en-US" sz="2800" dirty="0"/>
              <a:t>If a Previous, Much Superior, Civilization Existed and Was Destroyed, the Following Questions are Posed</a:t>
            </a:r>
          </a:p>
        </p:txBody>
      </p:sp>
      <p:sp>
        <p:nvSpPr>
          <p:cNvPr id="3" name="Content Placeholder 2">
            <a:extLst>
              <a:ext uri="{FF2B5EF4-FFF2-40B4-BE49-F238E27FC236}">
                <a16:creationId xmlns:a16="http://schemas.microsoft.com/office/drawing/2014/main" id="{44393DBE-3099-4ECC-B3AF-D9C5C5C9B43B}"/>
              </a:ext>
            </a:extLst>
          </p:cNvPr>
          <p:cNvSpPr>
            <a:spLocks noGrp="1"/>
          </p:cNvSpPr>
          <p:nvPr>
            <p:ph idx="1"/>
          </p:nvPr>
        </p:nvSpPr>
        <p:spPr/>
        <p:txBody>
          <a:bodyPr>
            <a:normAutofit fontScale="85000" lnSpcReduction="20000"/>
          </a:bodyPr>
          <a:lstStyle/>
          <a:p>
            <a:r>
              <a:rPr lang="en-US" dirty="0"/>
              <a:t>Did these people have the same curiosity as us about their genesis?</a:t>
            </a:r>
          </a:p>
          <a:p>
            <a:r>
              <a:rPr lang="en-US" dirty="0"/>
              <a:t>Did these people create us in their image, but not as smart, to be their servants?</a:t>
            </a:r>
          </a:p>
          <a:p>
            <a:r>
              <a:rPr lang="en-US" dirty="0"/>
              <a:t>What happened to this previous civilization? Were there more than one, with repeated births and destruction?</a:t>
            </a:r>
          </a:p>
          <a:p>
            <a:r>
              <a:rPr lang="en-US" dirty="0"/>
              <a:t>Did a global, natural catastrophic event occur, or did they destroy themselves such as we can with nuclear weapons?</a:t>
            </a:r>
          </a:p>
          <a:p>
            <a:r>
              <a:rPr lang="en-US" dirty="0"/>
              <a:t>Does any evidence of their previous existence exist? Perhaps the great megaliths are that evidence?  Are they still secretly here amongst us?</a:t>
            </a:r>
          </a:p>
          <a:p>
            <a:pPr marL="0" indent="0">
              <a:buNone/>
            </a:pPr>
            <a:r>
              <a:rPr lang="en-US" dirty="0"/>
              <a:t>Obviously, they did exist because I can corroborate their genesis story.</a:t>
            </a:r>
          </a:p>
          <a:p>
            <a:endParaRPr lang="en-US" dirty="0"/>
          </a:p>
        </p:txBody>
      </p:sp>
      <p:sp>
        <p:nvSpPr>
          <p:cNvPr id="4" name="Date Placeholder 3">
            <a:extLst>
              <a:ext uri="{FF2B5EF4-FFF2-40B4-BE49-F238E27FC236}">
                <a16:creationId xmlns:a16="http://schemas.microsoft.com/office/drawing/2014/main" id="{566E9F99-86CE-4196-9E2C-7C81D3CD0A06}"/>
              </a:ext>
            </a:extLst>
          </p:cNvPr>
          <p:cNvSpPr>
            <a:spLocks noGrp="1"/>
          </p:cNvSpPr>
          <p:nvPr>
            <p:ph type="dt" sz="half" idx="10"/>
          </p:nvPr>
        </p:nvSpPr>
        <p:spPr/>
        <p:txBody>
          <a:bodyPr/>
          <a:lstStyle/>
          <a:p>
            <a:r>
              <a:rPr lang="en-US"/>
              <a:t>Revised 5/1/2017</a:t>
            </a:r>
            <a:endParaRPr lang="en-US" dirty="0"/>
          </a:p>
        </p:txBody>
      </p:sp>
      <p:sp>
        <p:nvSpPr>
          <p:cNvPr id="5" name="Footer Placeholder 4">
            <a:extLst>
              <a:ext uri="{FF2B5EF4-FFF2-40B4-BE49-F238E27FC236}">
                <a16:creationId xmlns:a16="http://schemas.microsoft.com/office/drawing/2014/main" id="{90FDE7DF-76FD-4314-AB13-D14A5B4D1B2B}"/>
              </a:ext>
            </a:extLst>
          </p:cNvPr>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a:extLst>
              <a:ext uri="{FF2B5EF4-FFF2-40B4-BE49-F238E27FC236}">
                <a16:creationId xmlns:a16="http://schemas.microsoft.com/office/drawing/2014/main" id="{A32A49CB-3D1B-4196-BA27-4C058D6D9FB2}"/>
              </a:ext>
            </a:extLst>
          </p:cNvPr>
          <p:cNvSpPr>
            <a:spLocks noGrp="1"/>
          </p:cNvSpPr>
          <p:nvPr>
            <p:ph type="sldNum" sz="quarter" idx="12"/>
          </p:nvPr>
        </p:nvSpPr>
        <p:spPr/>
        <p:txBody>
          <a:bodyPr/>
          <a:lstStyle/>
          <a:p>
            <a:fld id="{19144D89-8E09-4D41-BE31-67F15778E33A}" type="slidenum">
              <a:rPr lang="en-US" smtClean="0"/>
              <a:t>29</a:t>
            </a:fld>
            <a:endParaRPr lang="en-US" dirty="0"/>
          </a:p>
        </p:txBody>
      </p:sp>
    </p:spTree>
    <p:extLst>
      <p:ext uri="{BB962C8B-B14F-4D97-AF65-F5344CB8AC3E}">
        <p14:creationId xmlns:p14="http://schemas.microsoft.com/office/powerpoint/2010/main" val="3987085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97959-69C0-48A2-93F4-6E1030477860}"/>
              </a:ext>
            </a:extLst>
          </p:cNvPr>
          <p:cNvSpPr>
            <a:spLocks noGrp="1"/>
          </p:cNvSpPr>
          <p:nvPr>
            <p:ph type="title"/>
          </p:nvPr>
        </p:nvSpPr>
        <p:spPr/>
        <p:txBody>
          <a:bodyPr/>
          <a:lstStyle/>
          <a:p>
            <a:r>
              <a:rPr lang="en-US" dirty="0"/>
              <a:t>Origin of the Biblical Genesis Story</a:t>
            </a:r>
          </a:p>
        </p:txBody>
      </p:sp>
      <p:sp>
        <p:nvSpPr>
          <p:cNvPr id="3" name="Content Placeholder 2">
            <a:extLst>
              <a:ext uri="{FF2B5EF4-FFF2-40B4-BE49-F238E27FC236}">
                <a16:creationId xmlns:a16="http://schemas.microsoft.com/office/drawing/2014/main" id="{83CB37B8-57E6-4CF7-A310-E670AF29C2CD}"/>
              </a:ext>
            </a:extLst>
          </p:cNvPr>
          <p:cNvSpPr>
            <a:spLocks noGrp="1"/>
          </p:cNvSpPr>
          <p:nvPr>
            <p:ph idx="1"/>
          </p:nvPr>
        </p:nvSpPr>
        <p:spPr/>
        <p:txBody>
          <a:bodyPr>
            <a:normAutofit fontScale="70000" lnSpcReduction="20000"/>
          </a:bodyPr>
          <a:lstStyle/>
          <a:p>
            <a:r>
              <a:rPr lang="en-US" dirty="0"/>
              <a:t>The Old Testament of the Christian and Jewish Bible is well known</a:t>
            </a:r>
          </a:p>
          <a:p>
            <a:r>
              <a:rPr lang="en-US" dirty="0"/>
              <a:t>These books came from the ancient Hebrews, who adopted a Babylonian version when exiled to this “Cradle of Civilization” land</a:t>
            </a:r>
          </a:p>
          <a:p>
            <a:r>
              <a:rPr lang="en-US" dirty="0"/>
              <a:t>The Babylonians carried forth a Sumerian version written on hardened clay tablets found in ancient cities such as Ur and Sumer</a:t>
            </a:r>
          </a:p>
          <a:p>
            <a:r>
              <a:rPr lang="en-US" dirty="0"/>
              <a:t>The original version came from “The Epic Tale of Creation” which was a very detailed account of the creation event</a:t>
            </a:r>
          </a:p>
          <a:p>
            <a:r>
              <a:rPr lang="en-US" dirty="0"/>
              <a:t>The Old Testament is actually a very abridged version of this epic tale</a:t>
            </a:r>
          </a:p>
          <a:p>
            <a:r>
              <a:rPr lang="en-US" dirty="0"/>
              <a:t>This Sumer tale was recently re-translated by </a:t>
            </a:r>
            <a:r>
              <a:rPr lang="en-US" dirty="0" err="1"/>
              <a:t>Secharia</a:t>
            </a:r>
            <a:r>
              <a:rPr lang="en-US" dirty="0"/>
              <a:t> </a:t>
            </a:r>
            <a:r>
              <a:rPr lang="en-US" dirty="0" err="1"/>
              <a:t>Zitchin</a:t>
            </a:r>
            <a:r>
              <a:rPr lang="en-US" dirty="0"/>
              <a:t> who claims that the story was handed down to the Sumerians per their own claims thousands of years before. Sumer is estimated to have thrived about 6000 BC. Their epic also includes the story of the Great Deluge (Noah’s Flood).</a:t>
            </a:r>
          </a:p>
          <a:p>
            <a:endParaRPr lang="en-US" dirty="0"/>
          </a:p>
        </p:txBody>
      </p:sp>
      <p:sp>
        <p:nvSpPr>
          <p:cNvPr id="4" name="Date Placeholder 3">
            <a:extLst>
              <a:ext uri="{FF2B5EF4-FFF2-40B4-BE49-F238E27FC236}">
                <a16:creationId xmlns:a16="http://schemas.microsoft.com/office/drawing/2014/main" id="{C5131F4A-1A8F-4510-8CB8-9299F56076AF}"/>
              </a:ext>
            </a:extLst>
          </p:cNvPr>
          <p:cNvSpPr>
            <a:spLocks noGrp="1"/>
          </p:cNvSpPr>
          <p:nvPr>
            <p:ph type="dt" sz="half" idx="10"/>
          </p:nvPr>
        </p:nvSpPr>
        <p:spPr/>
        <p:txBody>
          <a:bodyPr/>
          <a:lstStyle/>
          <a:p>
            <a:r>
              <a:rPr lang="en-US"/>
              <a:t>Revised 5/1/2017</a:t>
            </a:r>
            <a:endParaRPr lang="en-US" dirty="0"/>
          </a:p>
        </p:txBody>
      </p:sp>
      <p:sp>
        <p:nvSpPr>
          <p:cNvPr id="5" name="Footer Placeholder 4">
            <a:extLst>
              <a:ext uri="{FF2B5EF4-FFF2-40B4-BE49-F238E27FC236}">
                <a16:creationId xmlns:a16="http://schemas.microsoft.com/office/drawing/2014/main" id="{6955507D-07EE-4AF5-B64B-E707C71BCD32}"/>
              </a:ext>
            </a:extLst>
          </p:cNvPr>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a:extLst>
              <a:ext uri="{FF2B5EF4-FFF2-40B4-BE49-F238E27FC236}">
                <a16:creationId xmlns:a16="http://schemas.microsoft.com/office/drawing/2014/main" id="{BF300B43-461F-468A-BD98-6AF60FDBA45E}"/>
              </a:ext>
            </a:extLst>
          </p:cNvPr>
          <p:cNvSpPr>
            <a:spLocks noGrp="1"/>
          </p:cNvSpPr>
          <p:nvPr>
            <p:ph type="sldNum" sz="quarter" idx="12"/>
          </p:nvPr>
        </p:nvSpPr>
        <p:spPr/>
        <p:txBody>
          <a:bodyPr/>
          <a:lstStyle/>
          <a:p>
            <a:fld id="{19144D89-8E09-4D41-BE31-67F15778E33A}" type="slidenum">
              <a:rPr lang="en-US" smtClean="0"/>
              <a:t>3</a:t>
            </a:fld>
            <a:endParaRPr lang="en-US" dirty="0"/>
          </a:p>
        </p:txBody>
      </p:sp>
    </p:spTree>
    <p:extLst>
      <p:ext uri="{BB962C8B-B14F-4D97-AF65-F5344CB8AC3E}">
        <p14:creationId xmlns:p14="http://schemas.microsoft.com/office/powerpoint/2010/main" val="2387476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4D10A-99B1-44A2-ABD9-DB72C9EBCE8F}"/>
              </a:ext>
            </a:extLst>
          </p:cNvPr>
          <p:cNvSpPr>
            <a:spLocks noGrp="1"/>
          </p:cNvSpPr>
          <p:nvPr>
            <p:ph type="title"/>
          </p:nvPr>
        </p:nvSpPr>
        <p:spPr/>
        <p:txBody>
          <a:bodyPr>
            <a:noAutofit/>
          </a:bodyPr>
          <a:lstStyle/>
          <a:p>
            <a:r>
              <a:rPr lang="en-US" sz="2800" dirty="0"/>
              <a:t>Who Gave Us the Genesis Story? The True Creator, Ancient Astronauts, or Lords of Some Past Civilization Now Destroyed?</a:t>
            </a:r>
          </a:p>
        </p:txBody>
      </p:sp>
      <p:sp>
        <p:nvSpPr>
          <p:cNvPr id="3" name="Date Placeholder 2">
            <a:extLst>
              <a:ext uri="{FF2B5EF4-FFF2-40B4-BE49-F238E27FC236}">
                <a16:creationId xmlns:a16="http://schemas.microsoft.com/office/drawing/2014/main" id="{A0A0C69F-609F-4DAE-B860-BF1B3E13A6AE}"/>
              </a:ext>
            </a:extLst>
          </p:cNvPr>
          <p:cNvSpPr>
            <a:spLocks noGrp="1"/>
          </p:cNvSpPr>
          <p:nvPr>
            <p:ph type="dt" sz="half" idx="10"/>
          </p:nvPr>
        </p:nvSpPr>
        <p:spPr/>
        <p:txBody>
          <a:bodyPr/>
          <a:lstStyle/>
          <a:p>
            <a:r>
              <a:rPr lang="en-US"/>
              <a:t>Revised 5/1/2017</a:t>
            </a:r>
            <a:endParaRPr lang="en-US" dirty="0"/>
          </a:p>
        </p:txBody>
      </p:sp>
      <p:sp>
        <p:nvSpPr>
          <p:cNvPr id="4" name="Footer Placeholder 3">
            <a:extLst>
              <a:ext uri="{FF2B5EF4-FFF2-40B4-BE49-F238E27FC236}">
                <a16:creationId xmlns:a16="http://schemas.microsoft.com/office/drawing/2014/main" id="{26428CFE-28C7-4871-B2CB-E111CC60634E}"/>
              </a:ext>
            </a:extLst>
          </p:cNvPr>
          <p:cNvSpPr>
            <a:spLocks noGrp="1"/>
          </p:cNvSpPr>
          <p:nvPr>
            <p:ph type="ftr" sz="quarter" idx="11"/>
          </p:nvPr>
        </p:nvSpPr>
        <p:spPr/>
        <p:txBody>
          <a:bodyPr/>
          <a:lstStyle/>
          <a:p>
            <a:r>
              <a:rPr lang="en-US"/>
              <a:t>Copyright © 2017 Douglas B. Ettinger.  All rights reserved.</a:t>
            </a:r>
            <a:endParaRPr lang="en-US" dirty="0"/>
          </a:p>
        </p:txBody>
      </p:sp>
      <p:sp>
        <p:nvSpPr>
          <p:cNvPr id="5" name="Slide Number Placeholder 4">
            <a:extLst>
              <a:ext uri="{FF2B5EF4-FFF2-40B4-BE49-F238E27FC236}">
                <a16:creationId xmlns:a16="http://schemas.microsoft.com/office/drawing/2014/main" id="{28AE9FFF-D270-4FAF-8B3E-0371460CDB26}"/>
              </a:ext>
            </a:extLst>
          </p:cNvPr>
          <p:cNvSpPr>
            <a:spLocks noGrp="1"/>
          </p:cNvSpPr>
          <p:nvPr>
            <p:ph type="sldNum" sz="quarter" idx="12"/>
          </p:nvPr>
        </p:nvSpPr>
        <p:spPr/>
        <p:txBody>
          <a:bodyPr/>
          <a:lstStyle/>
          <a:p>
            <a:fld id="{19144D89-8E09-4D41-BE31-67F15778E33A}" type="slidenum">
              <a:rPr lang="en-US" smtClean="0"/>
              <a:t>30</a:t>
            </a:fld>
            <a:endParaRPr lang="en-US" dirty="0"/>
          </a:p>
        </p:txBody>
      </p:sp>
      <p:pic>
        <p:nvPicPr>
          <p:cNvPr id="6" name="Content Placeholder 3">
            <a:extLst>
              <a:ext uri="{FF2B5EF4-FFF2-40B4-BE49-F238E27FC236}">
                <a16:creationId xmlns:a16="http://schemas.microsoft.com/office/drawing/2014/main" id="{6E81994F-922B-453A-A850-B182337507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35" y="2491878"/>
            <a:ext cx="4724400" cy="3106743"/>
          </a:xfrm>
          <a:prstGeom prst="rect">
            <a:avLst/>
          </a:prstGeom>
        </p:spPr>
      </p:pic>
      <p:pic>
        <p:nvPicPr>
          <p:cNvPr id="7" name="Content Placeholder 6">
            <a:extLst>
              <a:ext uri="{FF2B5EF4-FFF2-40B4-BE49-F238E27FC236}">
                <a16:creationId xmlns:a16="http://schemas.microsoft.com/office/drawing/2014/main" id="{A3B5EE4B-74A4-47C9-AF17-54E7E502B9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2512615"/>
            <a:ext cx="3243943" cy="3102595"/>
          </a:xfrm>
          <a:prstGeom prst="rect">
            <a:avLst/>
          </a:prstGeom>
        </p:spPr>
      </p:pic>
    </p:spTree>
    <p:extLst>
      <p:ext uri="{BB962C8B-B14F-4D97-AF65-F5344CB8AC3E}">
        <p14:creationId xmlns:p14="http://schemas.microsoft.com/office/powerpoint/2010/main" val="3967469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FAE67-4399-4188-8741-B26F032A44CF}"/>
              </a:ext>
            </a:extLst>
          </p:cNvPr>
          <p:cNvSpPr>
            <a:spLocks noGrp="1"/>
          </p:cNvSpPr>
          <p:nvPr>
            <p:ph type="title"/>
          </p:nvPr>
        </p:nvSpPr>
        <p:spPr/>
        <p:txBody>
          <a:bodyPr>
            <a:normAutofit fontScale="90000"/>
          </a:bodyPr>
          <a:lstStyle/>
          <a:p>
            <a:r>
              <a:rPr lang="en-US" dirty="0"/>
              <a:t>Let me address your immediate and pressing concern. What happens to us after death?</a:t>
            </a:r>
          </a:p>
        </p:txBody>
      </p:sp>
      <p:sp>
        <p:nvSpPr>
          <p:cNvPr id="3" name="Content Placeholder 2">
            <a:extLst>
              <a:ext uri="{FF2B5EF4-FFF2-40B4-BE49-F238E27FC236}">
                <a16:creationId xmlns:a16="http://schemas.microsoft.com/office/drawing/2014/main" id="{0B12EE79-85A9-44F9-852D-5A1FF0D65BF1}"/>
              </a:ext>
            </a:extLst>
          </p:cNvPr>
          <p:cNvSpPr>
            <a:spLocks noGrp="1"/>
          </p:cNvSpPr>
          <p:nvPr>
            <p:ph idx="1"/>
          </p:nvPr>
        </p:nvSpPr>
        <p:spPr>
          <a:xfrm>
            <a:off x="533400" y="2133600"/>
            <a:ext cx="6887389" cy="4038599"/>
          </a:xfrm>
        </p:spPr>
        <p:txBody>
          <a:bodyPr>
            <a:normAutofit fontScale="85000" lnSpcReduction="20000"/>
          </a:bodyPr>
          <a:lstStyle/>
          <a:p>
            <a:r>
              <a:rPr lang="en-US" dirty="0"/>
              <a:t>If there is no omnipotent or omnipresent God, who sorts us at the pearly gates? What happens to us after death? A wise prophet of old said to not fear death. Don’t let false prophets make you believe otherwise. Why?</a:t>
            </a:r>
          </a:p>
          <a:p>
            <a:r>
              <a:rPr lang="en-US" dirty="0"/>
              <a:t>Our bodies are like TV sets, computers, or radios. These devices die if their parts go bad, or the plug is pulled, or the battery loses power, or the appliance is smashed to pieces.</a:t>
            </a:r>
          </a:p>
          <a:p>
            <a:r>
              <a:rPr lang="en-US" dirty="0"/>
              <a:t>But, the signals that these devices or our bodies are or were receiving live on.</a:t>
            </a:r>
          </a:p>
          <a:p>
            <a:r>
              <a:rPr lang="en-US" dirty="0"/>
              <a:t>These memories or the spirit in the cloud, including individual spirits, are all saved.</a:t>
            </a:r>
          </a:p>
          <a:p>
            <a:r>
              <a:rPr lang="en-US" dirty="0"/>
              <a:t>Any spirit, including ours, can be downloaded to another body at any time in the future if it wishes to live again within creation’s firmament that the ancients called heaven. Do other firmaments exist?</a:t>
            </a:r>
          </a:p>
          <a:p>
            <a:endParaRPr lang="en-US" dirty="0"/>
          </a:p>
        </p:txBody>
      </p:sp>
      <p:sp>
        <p:nvSpPr>
          <p:cNvPr id="4" name="Date Placeholder 3">
            <a:extLst>
              <a:ext uri="{FF2B5EF4-FFF2-40B4-BE49-F238E27FC236}">
                <a16:creationId xmlns:a16="http://schemas.microsoft.com/office/drawing/2014/main" id="{349F4571-FC5A-4C9E-B940-30DEC87E69DC}"/>
              </a:ext>
            </a:extLst>
          </p:cNvPr>
          <p:cNvSpPr>
            <a:spLocks noGrp="1"/>
          </p:cNvSpPr>
          <p:nvPr>
            <p:ph type="dt" sz="half" idx="10"/>
          </p:nvPr>
        </p:nvSpPr>
        <p:spPr/>
        <p:txBody>
          <a:bodyPr/>
          <a:lstStyle/>
          <a:p>
            <a:r>
              <a:rPr lang="en-US"/>
              <a:t>Revised 5/1/2017</a:t>
            </a:r>
            <a:endParaRPr lang="en-US" dirty="0"/>
          </a:p>
        </p:txBody>
      </p:sp>
      <p:sp>
        <p:nvSpPr>
          <p:cNvPr id="5" name="Footer Placeholder 4">
            <a:extLst>
              <a:ext uri="{FF2B5EF4-FFF2-40B4-BE49-F238E27FC236}">
                <a16:creationId xmlns:a16="http://schemas.microsoft.com/office/drawing/2014/main" id="{2EAB0AE1-A82E-4583-A546-F074D79D039E}"/>
              </a:ext>
            </a:extLst>
          </p:cNvPr>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a:extLst>
              <a:ext uri="{FF2B5EF4-FFF2-40B4-BE49-F238E27FC236}">
                <a16:creationId xmlns:a16="http://schemas.microsoft.com/office/drawing/2014/main" id="{63643004-D14B-4579-B8F0-C6B22EDD4728}"/>
              </a:ext>
            </a:extLst>
          </p:cNvPr>
          <p:cNvSpPr>
            <a:spLocks noGrp="1"/>
          </p:cNvSpPr>
          <p:nvPr>
            <p:ph type="sldNum" sz="quarter" idx="12"/>
          </p:nvPr>
        </p:nvSpPr>
        <p:spPr/>
        <p:txBody>
          <a:bodyPr/>
          <a:lstStyle/>
          <a:p>
            <a:fld id="{19144D89-8E09-4D41-BE31-67F15778E33A}" type="slidenum">
              <a:rPr lang="en-US" smtClean="0"/>
              <a:t>31</a:t>
            </a:fld>
            <a:endParaRPr lang="en-US" dirty="0"/>
          </a:p>
        </p:txBody>
      </p:sp>
    </p:spTree>
    <p:extLst>
      <p:ext uri="{BB962C8B-B14F-4D97-AF65-F5344CB8AC3E}">
        <p14:creationId xmlns:p14="http://schemas.microsoft.com/office/powerpoint/2010/main" val="2497122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04981-6A6A-4F1F-8FED-6276F08B8CE7}"/>
              </a:ext>
            </a:extLst>
          </p:cNvPr>
          <p:cNvSpPr>
            <a:spLocks noGrp="1"/>
          </p:cNvSpPr>
          <p:nvPr>
            <p:ph type="title"/>
          </p:nvPr>
        </p:nvSpPr>
        <p:spPr/>
        <p:txBody>
          <a:bodyPr/>
          <a:lstStyle/>
          <a:p>
            <a:r>
              <a:rPr lang="en-US" b="1" dirty="0"/>
              <a:t>Note of Caution</a:t>
            </a:r>
            <a:endParaRPr lang="en-US" dirty="0"/>
          </a:p>
        </p:txBody>
      </p:sp>
      <p:sp>
        <p:nvSpPr>
          <p:cNvPr id="3" name="Content Placeholder 2">
            <a:extLst>
              <a:ext uri="{FF2B5EF4-FFF2-40B4-BE49-F238E27FC236}">
                <a16:creationId xmlns:a16="http://schemas.microsoft.com/office/drawing/2014/main" id="{642F65A5-EC82-4E92-BA46-17FCFFE1F5ED}"/>
              </a:ext>
            </a:extLst>
          </p:cNvPr>
          <p:cNvSpPr>
            <a:spLocks noGrp="1"/>
          </p:cNvSpPr>
          <p:nvPr>
            <p:ph idx="1"/>
          </p:nvPr>
        </p:nvSpPr>
        <p:spPr/>
        <p:txBody>
          <a:bodyPr>
            <a:normAutofit/>
          </a:bodyPr>
          <a:lstStyle/>
          <a:p>
            <a:pPr marL="0" indent="0" algn="ctr">
              <a:buNone/>
            </a:pPr>
            <a:r>
              <a:rPr lang="en-US" dirty="0"/>
              <a:t>DO NOT RUSH TO RETURN AFTER DEATH.</a:t>
            </a:r>
          </a:p>
          <a:p>
            <a:pPr marL="0" indent="0" algn="ctr">
              <a:buNone/>
            </a:pPr>
            <a:endParaRPr lang="en-US" dirty="0"/>
          </a:p>
          <a:p>
            <a:pPr marL="0" indent="0" algn="ctr">
              <a:buNone/>
            </a:pPr>
            <a:r>
              <a:rPr lang="en-US" dirty="0"/>
              <a:t> CAREFULLY CHOSE A</a:t>
            </a:r>
          </a:p>
          <a:p>
            <a:pPr marL="0" indent="0" algn="ctr">
              <a:buNone/>
            </a:pPr>
            <a:r>
              <a:rPr lang="en-US" dirty="0"/>
              <a:t> GOOD TIME AND A GOOD NEIGHBORHOOD.</a:t>
            </a:r>
          </a:p>
          <a:p>
            <a:pPr marL="0" indent="0" algn="ctr">
              <a:buNone/>
            </a:pPr>
            <a:endParaRPr lang="en-US" dirty="0"/>
          </a:p>
          <a:p>
            <a:pPr marL="0" indent="0" algn="ctr">
              <a:buNone/>
            </a:pPr>
            <a:r>
              <a:rPr lang="en-US" dirty="0"/>
              <a:t>  IT IS NOW OUR RESPONSIBILITY</a:t>
            </a:r>
            <a:br>
              <a:rPr lang="en-US" dirty="0"/>
            </a:br>
            <a:r>
              <a:rPr lang="en-US" dirty="0"/>
              <a:t>TO PROVIDE A GOOD TIME AND A GOOD PLACE BOTH TODAY FOR US AND TOMORROW FOR RETURNING SPIRITS. </a:t>
            </a:r>
          </a:p>
          <a:p>
            <a:pPr marL="0" indent="0">
              <a:buNone/>
            </a:pPr>
            <a:endParaRPr lang="en-US" dirty="0"/>
          </a:p>
        </p:txBody>
      </p:sp>
      <p:sp>
        <p:nvSpPr>
          <p:cNvPr id="4" name="Date Placeholder 3">
            <a:extLst>
              <a:ext uri="{FF2B5EF4-FFF2-40B4-BE49-F238E27FC236}">
                <a16:creationId xmlns:a16="http://schemas.microsoft.com/office/drawing/2014/main" id="{A8FDC9C4-84C6-47D5-BC8C-76ABFA65CBD4}"/>
              </a:ext>
            </a:extLst>
          </p:cNvPr>
          <p:cNvSpPr>
            <a:spLocks noGrp="1"/>
          </p:cNvSpPr>
          <p:nvPr>
            <p:ph type="dt" sz="half" idx="10"/>
          </p:nvPr>
        </p:nvSpPr>
        <p:spPr/>
        <p:txBody>
          <a:bodyPr/>
          <a:lstStyle/>
          <a:p>
            <a:r>
              <a:rPr lang="en-US"/>
              <a:t>Revised 5/1/2017</a:t>
            </a:r>
            <a:endParaRPr lang="en-US" dirty="0"/>
          </a:p>
        </p:txBody>
      </p:sp>
      <p:sp>
        <p:nvSpPr>
          <p:cNvPr id="5" name="Footer Placeholder 4">
            <a:extLst>
              <a:ext uri="{FF2B5EF4-FFF2-40B4-BE49-F238E27FC236}">
                <a16:creationId xmlns:a16="http://schemas.microsoft.com/office/drawing/2014/main" id="{B86557CC-094E-4F70-B89B-D8CF933D5281}"/>
              </a:ext>
            </a:extLst>
          </p:cNvPr>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a:extLst>
              <a:ext uri="{FF2B5EF4-FFF2-40B4-BE49-F238E27FC236}">
                <a16:creationId xmlns:a16="http://schemas.microsoft.com/office/drawing/2014/main" id="{E1029BF1-9D4E-4F01-939B-DA623B35518F}"/>
              </a:ext>
            </a:extLst>
          </p:cNvPr>
          <p:cNvSpPr>
            <a:spLocks noGrp="1"/>
          </p:cNvSpPr>
          <p:nvPr>
            <p:ph type="sldNum" sz="quarter" idx="12"/>
          </p:nvPr>
        </p:nvSpPr>
        <p:spPr/>
        <p:txBody>
          <a:bodyPr/>
          <a:lstStyle/>
          <a:p>
            <a:fld id="{19144D89-8E09-4D41-BE31-67F15778E33A}" type="slidenum">
              <a:rPr lang="en-US" smtClean="0"/>
              <a:t>32</a:t>
            </a:fld>
            <a:endParaRPr lang="en-US" dirty="0"/>
          </a:p>
        </p:txBody>
      </p:sp>
    </p:spTree>
    <p:extLst>
      <p:ext uri="{BB962C8B-B14F-4D97-AF65-F5344CB8AC3E}">
        <p14:creationId xmlns:p14="http://schemas.microsoft.com/office/powerpoint/2010/main" val="2586957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B8FE3-81E1-4DFF-AC33-291E28BCC283}"/>
              </a:ext>
            </a:extLst>
          </p:cNvPr>
          <p:cNvSpPr>
            <a:spLocks noGrp="1"/>
          </p:cNvSpPr>
          <p:nvPr>
            <p:ph type="title"/>
          </p:nvPr>
        </p:nvSpPr>
        <p:spPr/>
        <p:txBody>
          <a:bodyPr>
            <a:noAutofit/>
          </a:bodyPr>
          <a:lstStyle/>
          <a:p>
            <a:r>
              <a:rPr lang="en-US" sz="2800" dirty="0"/>
              <a:t>Rejoice in Your Ride on This Spaceship, Earth, Which You Now Know to Be the Firmament or Heaven</a:t>
            </a:r>
          </a:p>
        </p:txBody>
      </p:sp>
      <p:sp>
        <p:nvSpPr>
          <p:cNvPr id="4" name="Date Placeholder 3">
            <a:extLst>
              <a:ext uri="{FF2B5EF4-FFF2-40B4-BE49-F238E27FC236}">
                <a16:creationId xmlns:a16="http://schemas.microsoft.com/office/drawing/2014/main" id="{F93D4A17-3E9C-4047-BCEF-3FD553C9B148}"/>
              </a:ext>
            </a:extLst>
          </p:cNvPr>
          <p:cNvSpPr>
            <a:spLocks noGrp="1"/>
          </p:cNvSpPr>
          <p:nvPr>
            <p:ph type="dt" sz="half" idx="10"/>
          </p:nvPr>
        </p:nvSpPr>
        <p:spPr/>
        <p:txBody>
          <a:bodyPr/>
          <a:lstStyle/>
          <a:p>
            <a:r>
              <a:rPr lang="en-US"/>
              <a:t>Revised 5/1/2017</a:t>
            </a:r>
            <a:endParaRPr lang="en-US" dirty="0"/>
          </a:p>
        </p:txBody>
      </p:sp>
      <p:sp>
        <p:nvSpPr>
          <p:cNvPr id="5" name="Footer Placeholder 4">
            <a:extLst>
              <a:ext uri="{FF2B5EF4-FFF2-40B4-BE49-F238E27FC236}">
                <a16:creationId xmlns:a16="http://schemas.microsoft.com/office/drawing/2014/main" id="{9259C00B-C28C-4318-AADD-2D88D22AD578}"/>
              </a:ext>
            </a:extLst>
          </p:cNvPr>
          <p:cNvSpPr>
            <a:spLocks noGrp="1"/>
          </p:cNvSpPr>
          <p:nvPr>
            <p:ph type="ftr" sz="quarter" idx="11"/>
          </p:nvPr>
        </p:nvSpPr>
        <p:spPr>
          <a:xfrm>
            <a:off x="533208" y="6256333"/>
            <a:ext cx="4834673" cy="365125"/>
          </a:xfrm>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a:extLst>
              <a:ext uri="{FF2B5EF4-FFF2-40B4-BE49-F238E27FC236}">
                <a16:creationId xmlns:a16="http://schemas.microsoft.com/office/drawing/2014/main" id="{EAC88E5E-34BA-421E-8857-A82EE89C027E}"/>
              </a:ext>
            </a:extLst>
          </p:cNvPr>
          <p:cNvSpPr>
            <a:spLocks noGrp="1"/>
          </p:cNvSpPr>
          <p:nvPr>
            <p:ph type="sldNum" sz="quarter" idx="12"/>
          </p:nvPr>
        </p:nvSpPr>
        <p:spPr/>
        <p:txBody>
          <a:bodyPr/>
          <a:lstStyle/>
          <a:p>
            <a:fld id="{19144D89-8E09-4D41-BE31-67F15778E33A}" type="slidenum">
              <a:rPr lang="en-US" smtClean="0"/>
              <a:t>33</a:t>
            </a:fld>
            <a:endParaRPr lang="en-US" dirty="0"/>
          </a:p>
        </p:txBody>
      </p:sp>
      <p:pic>
        <p:nvPicPr>
          <p:cNvPr id="7" name="Content Placeholder 3">
            <a:extLst>
              <a:ext uri="{FF2B5EF4-FFF2-40B4-BE49-F238E27FC236}">
                <a16:creationId xmlns:a16="http://schemas.microsoft.com/office/drawing/2014/main" id="{78C751E8-5F84-4AE5-8788-CF6518D3A4C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200" y="2590800"/>
            <a:ext cx="4205932" cy="2541598"/>
          </a:xfrm>
        </p:spPr>
      </p:pic>
      <p:pic>
        <p:nvPicPr>
          <p:cNvPr id="8" name="Content Placeholder 6">
            <a:extLst>
              <a:ext uri="{FF2B5EF4-FFF2-40B4-BE49-F238E27FC236}">
                <a16:creationId xmlns:a16="http://schemas.microsoft.com/office/drawing/2014/main" id="{B38A2BC8-1999-413E-96CF-B9C2132637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2341" y="2590645"/>
            <a:ext cx="4238455" cy="2536527"/>
          </a:xfrm>
          <a:prstGeom prst="rect">
            <a:avLst/>
          </a:prstGeom>
        </p:spPr>
      </p:pic>
    </p:spTree>
    <p:extLst>
      <p:ext uri="{BB962C8B-B14F-4D97-AF65-F5344CB8AC3E}">
        <p14:creationId xmlns:p14="http://schemas.microsoft.com/office/powerpoint/2010/main" val="3403325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E7949-43D2-48E5-8BCA-B619980E2829}"/>
              </a:ext>
            </a:extLst>
          </p:cNvPr>
          <p:cNvSpPr>
            <a:spLocks noGrp="1"/>
          </p:cNvSpPr>
          <p:nvPr>
            <p:ph type="title"/>
          </p:nvPr>
        </p:nvSpPr>
        <p:spPr/>
        <p:txBody>
          <a:bodyPr>
            <a:normAutofit fontScale="90000"/>
          </a:bodyPr>
          <a:lstStyle/>
          <a:p>
            <a:r>
              <a:rPr lang="en-US" dirty="0"/>
              <a:t>NASA’s Version Utilizes a Mixture of Scientific Theories Which Have Numerous Problems</a:t>
            </a:r>
          </a:p>
        </p:txBody>
      </p:sp>
      <p:sp>
        <p:nvSpPr>
          <p:cNvPr id="3" name="Content Placeholder 2">
            <a:extLst>
              <a:ext uri="{FF2B5EF4-FFF2-40B4-BE49-F238E27FC236}">
                <a16:creationId xmlns:a16="http://schemas.microsoft.com/office/drawing/2014/main" id="{51C1F815-4DC9-415D-B8F3-D7338B796C38}"/>
              </a:ext>
            </a:extLst>
          </p:cNvPr>
          <p:cNvSpPr>
            <a:spLocks noGrp="1"/>
          </p:cNvSpPr>
          <p:nvPr>
            <p:ph idx="1"/>
          </p:nvPr>
        </p:nvSpPr>
        <p:spPr/>
        <p:txBody>
          <a:bodyPr>
            <a:normAutofit fontScale="92500" lnSpcReduction="10000"/>
          </a:bodyPr>
          <a:lstStyle/>
          <a:p>
            <a:pPr marL="0" indent="0">
              <a:buNone/>
            </a:pPr>
            <a:r>
              <a:rPr lang="en-US" dirty="0"/>
              <a:t>Nebula theories of Roche and Laplace:</a:t>
            </a:r>
          </a:p>
          <a:p>
            <a:r>
              <a:rPr lang="en-US" dirty="0"/>
              <a:t>Solar system begins with rotating cloud of dust and gases</a:t>
            </a:r>
          </a:p>
          <a:p>
            <a:r>
              <a:rPr lang="en-US" dirty="0"/>
              <a:t>Collapsing nebula flattens along its rotation axis</a:t>
            </a:r>
          </a:p>
          <a:p>
            <a:r>
              <a:rPr lang="en-US" dirty="0"/>
              <a:t>A lenticular shape of matter forms, with concentration at the center, forming a star</a:t>
            </a:r>
          </a:p>
          <a:p>
            <a:r>
              <a:rPr lang="en-US" dirty="0"/>
              <a:t>Series of rings are left behind by contracting core</a:t>
            </a:r>
          </a:p>
          <a:p>
            <a:r>
              <a:rPr lang="en-US" u="sng" dirty="0"/>
              <a:t>One</a:t>
            </a:r>
            <a:r>
              <a:rPr lang="en-US" dirty="0"/>
              <a:t> (?) residual condensation in each ring forms a planet</a:t>
            </a:r>
          </a:p>
          <a:p>
            <a:r>
              <a:rPr lang="en-US" dirty="0"/>
              <a:t>This same process occurs between most planets and their satellites</a:t>
            </a:r>
          </a:p>
          <a:p>
            <a:endParaRPr lang="en-US" dirty="0"/>
          </a:p>
        </p:txBody>
      </p:sp>
      <p:sp>
        <p:nvSpPr>
          <p:cNvPr id="4" name="Date Placeholder 3">
            <a:extLst>
              <a:ext uri="{FF2B5EF4-FFF2-40B4-BE49-F238E27FC236}">
                <a16:creationId xmlns:a16="http://schemas.microsoft.com/office/drawing/2014/main" id="{9E1DC4FF-7127-43FA-813B-F77F0110C8AB}"/>
              </a:ext>
            </a:extLst>
          </p:cNvPr>
          <p:cNvSpPr>
            <a:spLocks noGrp="1"/>
          </p:cNvSpPr>
          <p:nvPr>
            <p:ph type="dt" sz="half" idx="10"/>
          </p:nvPr>
        </p:nvSpPr>
        <p:spPr/>
        <p:txBody>
          <a:bodyPr/>
          <a:lstStyle/>
          <a:p>
            <a:r>
              <a:rPr lang="en-US"/>
              <a:t>Revised 5/1/2017</a:t>
            </a:r>
            <a:endParaRPr lang="en-US" dirty="0"/>
          </a:p>
        </p:txBody>
      </p:sp>
      <p:sp>
        <p:nvSpPr>
          <p:cNvPr id="5" name="Footer Placeholder 4">
            <a:extLst>
              <a:ext uri="{FF2B5EF4-FFF2-40B4-BE49-F238E27FC236}">
                <a16:creationId xmlns:a16="http://schemas.microsoft.com/office/drawing/2014/main" id="{7CD50FDD-CC0E-46B9-B4C1-AFC00FDA2A1D}"/>
              </a:ext>
            </a:extLst>
          </p:cNvPr>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a:extLst>
              <a:ext uri="{FF2B5EF4-FFF2-40B4-BE49-F238E27FC236}">
                <a16:creationId xmlns:a16="http://schemas.microsoft.com/office/drawing/2014/main" id="{7C5ADE0B-6F22-4148-9BCB-EB882FE368D1}"/>
              </a:ext>
            </a:extLst>
          </p:cNvPr>
          <p:cNvSpPr>
            <a:spLocks noGrp="1"/>
          </p:cNvSpPr>
          <p:nvPr>
            <p:ph type="sldNum" sz="quarter" idx="12"/>
          </p:nvPr>
        </p:nvSpPr>
        <p:spPr/>
        <p:txBody>
          <a:bodyPr/>
          <a:lstStyle/>
          <a:p>
            <a:fld id="{19144D89-8E09-4D41-BE31-67F15778E33A}" type="slidenum">
              <a:rPr lang="en-US" smtClean="0"/>
              <a:t>4</a:t>
            </a:fld>
            <a:endParaRPr lang="en-US" dirty="0"/>
          </a:p>
        </p:txBody>
      </p:sp>
    </p:spTree>
    <p:extLst>
      <p:ext uri="{BB962C8B-B14F-4D97-AF65-F5344CB8AC3E}">
        <p14:creationId xmlns:p14="http://schemas.microsoft.com/office/powerpoint/2010/main" val="3409287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1B6EF-7D13-4636-A37B-7F591AEE510F}"/>
              </a:ext>
            </a:extLst>
          </p:cNvPr>
          <p:cNvSpPr>
            <a:spLocks noGrp="1"/>
          </p:cNvSpPr>
          <p:nvPr>
            <p:ph type="title"/>
          </p:nvPr>
        </p:nvSpPr>
        <p:spPr/>
        <p:txBody>
          <a:bodyPr/>
          <a:lstStyle/>
          <a:p>
            <a:r>
              <a:rPr lang="en-US" dirty="0"/>
              <a:t>Problems with NASA’s Nebula Hypothesis</a:t>
            </a:r>
          </a:p>
        </p:txBody>
      </p:sp>
      <p:sp>
        <p:nvSpPr>
          <p:cNvPr id="3" name="Content Placeholder 2">
            <a:extLst>
              <a:ext uri="{FF2B5EF4-FFF2-40B4-BE49-F238E27FC236}">
                <a16:creationId xmlns:a16="http://schemas.microsoft.com/office/drawing/2014/main" id="{4ABCBB33-6EA0-45BC-89C5-2A64B46BB1DB}"/>
              </a:ext>
            </a:extLst>
          </p:cNvPr>
          <p:cNvSpPr>
            <a:spLocks noGrp="1"/>
          </p:cNvSpPr>
          <p:nvPr>
            <p:ph idx="1"/>
          </p:nvPr>
        </p:nvSpPr>
        <p:spPr/>
        <p:txBody>
          <a:bodyPr>
            <a:normAutofit fontScale="77500" lnSpcReduction="20000"/>
          </a:bodyPr>
          <a:lstStyle/>
          <a:p>
            <a:r>
              <a:rPr lang="en-US" dirty="0"/>
              <a:t>Sun’s spin axis is inclined 7 degrees to vector of resultant orbital angular momentum of the rest of solar system</a:t>
            </a:r>
          </a:p>
          <a:p>
            <a:r>
              <a:rPr lang="en-US" dirty="0"/>
              <a:t>The outlying comets and asteroids did not see temperatures high enough to melt silicate materials, part of their composition</a:t>
            </a:r>
          </a:p>
          <a:p>
            <a:r>
              <a:rPr lang="en-US" dirty="0"/>
              <a:t>The majority of angular momentum is found in the planets</a:t>
            </a:r>
          </a:p>
          <a:p>
            <a:r>
              <a:rPr lang="en-US" dirty="0"/>
              <a:t>The Earth never saw solar temperatures because of certain light elements found in its crust – thereby refuting the tidal theory</a:t>
            </a:r>
          </a:p>
          <a:p>
            <a:r>
              <a:rPr lang="en-US" dirty="0"/>
              <a:t>The bombardment of the inner planets is largely unexplained</a:t>
            </a:r>
          </a:p>
          <a:p>
            <a:r>
              <a:rPr lang="en-US" dirty="0"/>
              <a:t>Finally, why does Earth have a very massive planet-like satellite?</a:t>
            </a:r>
          </a:p>
          <a:p>
            <a:endParaRPr lang="en-US" dirty="0"/>
          </a:p>
        </p:txBody>
      </p:sp>
      <p:sp>
        <p:nvSpPr>
          <p:cNvPr id="4" name="Date Placeholder 3">
            <a:extLst>
              <a:ext uri="{FF2B5EF4-FFF2-40B4-BE49-F238E27FC236}">
                <a16:creationId xmlns:a16="http://schemas.microsoft.com/office/drawing/2014/main" id="{99FA4473-0C04-47D6-B95E-6D458D3EFB15}"/>
              </a:ext>
            </a:extLst>
          </p:cNvPr>
          <p:cNvSpPr>
            <a:spLocks noGrp="1"/>
          </p:cNvSpPr>
          <p:nvPr>
            <p:ph type="dt" sz="half" idx="10"/>
          </p:nvPr>
        </p:nvSpPr>
        <p:spPr/>
        <p:txBody>
          <a:bodyPr/>
          <a:lstStyle/>
          <a:p>
            <a:r>
              <a:rPr lang="en-US"/>
              <a:t>Revised 5/1/2017</a:t>
            </a:r>
            <a:endParaRPr lang="en-US" dirty="0"/>
          </a:p>
        </p:txBody>
      </p:sp>
      <p:sp>
        <p:nvSpPr>
          <p:cNvPr id="5" name="Footer Placeholder 4">
            <a:extLst>
              <a:ext uri="{FF2B5EF4-FFF2-40B4-BE49-F238E27FC236}">
                <a16:creationId xmlns:a16="http://schemas.microsoft.com/office/drawing/2014/main" id="{78FF8AF2-2E84-42C3-AF55-F9D42E017188}"/>
              </a:ext>
            </a:extLst>
          </p:cNvPr>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a:extLst>
              <a:ext uri="{FF2B5EF4-FFF2-40B4-BE49-F238E27FC236}">
                <a16:creationId xmlns:a16="http://schemas.microsoft.com/office/drawing/2014/main" id="{0A494024-90E4-4051-8F0F-1D70E764B96B}"/>
              </a:ext>
            </a:extLst>
          </p:cNvPr>
          <p:cNvSpPr>
            <a:spLocks noGrp="1"/>
          </p:cNvSpPr>
          <p:nvPr>
            <p:ph type="sldNum" sz="quarter" idx="12"/>
          </p:nvPr>
        </p:nvSpPr>
        <p:spPr/>
        <p:txBody>
          <a:bodyPr/>
          <a:lstStyle/>
          <a:p>
            <a:fld id="{19144D89-8E09-4D41-BE31-67F15778E33A}" type="slidenum">
              <a:rPr lang="en-US" smtClean="0"/>
              <a:t>5</a:t>
            </a:fld>
            <a:endParaRPr lang="en-US" dirty="0"/>
          </a:p>
        </p:txBody>
      </p:sp>
    </p:spTree>
    <p:extLst>
      <p:ext uri="{BB962C8B-B14F-4D97-AF65-F5344CB8AC3E}">
        <p14:creationId xmlns:p14="http://schemas.microsoft.com/office/powerpoint/2010/main" val="1523168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A5A4E-BD62-4621-87A8-32A377647C03}"/>
              </a:ext>
            </a:extLst>
          </p:cNvPr>
          <p:cNvSpPr>
            <a:spLocks noGrp="1"/>
          </p:cNvSpPr>
          <p:nvPr>
            <p:ph type="title"/>
          </p:nvPr>
        </p:nvSpPr>
        <p:spPr/>
        <p:txBody>
          <a:bodyPr>
            <a:normAutofit fontScale="90000"/>
          </a:bodyPr>
          <a:lstStyle/>
          <a:p>
            <a:r>
              <a:rPr lang="en-US" dirty="0"/>
              <a:t>NASA’s Data Collection Harbors Many Difficulties Which Counter Their Accepted Ideas</a:t>
            </a:r>
          </a:p>
        </p:txBody>
      </p:sp>
      <p:sp>
        <p:nvSpPr>
          <p:cNvPr id="3" name="Content Placeholder 2">
            <a:extLst>
              <a:ext uri="{FF2B5EF4-FFF2-40B4-BE49-F238E27FC236}">
                <a16:creationId xmlns:a16="http://schemas.microsoft.com/office/drawing/2014/main" id="{941AB6C8-DAE7-405D-A643-D5ABA4D3522D}"/>
              </a:ext>
            </a:extLst>
          </p:cNvPr>
          <p:cNvSpPr>
            <a:spLocks noGrp="1"/>
          </p:cNvSpPr>
          <p:nvPr>
            <p:ph idx="1"/>
          </p:nvPr>
        </p:nvSpPr>
        <p:spPr/>
        <p:txBody>
          <a:bodyPr>
            <a:normAutofit fontScale="77500" lnSpcReduction="20000"/>
          </a:bodyPr>
          <a:lstStyle/>
          <a:p>
            <a:pPr marL="0" indent="0">
              <a:buNone/>
            </a:pPr>
            <a:r>
              <a:rPr lang="en-US" dirty="0"/>
              <a:t>Two-Body Interaction and Tidal Theories of Buffon and Jeans:</a:t>
            </a:r>
          </a:p>
          <a:p>
            <a:r>
              <a:rPr lang="en-US" dirty="0"/>
              <a:t>Created by massive, nearby passing star creating a filament</a:t>
            </a:r>
          </a:p>
          <a:p>
            <a:r>
              <a:rPr lang="en-US" dirty="0"/>
              <a:t>Initial orbits would be elliptical</a:t>
            </a:r>
          </a:p>
          <a:p>
            <a:r>
              <a:rPr lang="en-US" dirty="0"/>
              <a:t>During first perihelion passages, the Sun would tidally pull</a:t>
            </a:r>
            <a:br>
              <a:rPr lang="en-US" dirty="0"/>
            </a:br>
            <a:r>
              <a:rPr lang="en-US" dirty="0"/>
              <a:t>filaments from the proto-planets to create their satellites</a:t>
            </a:r>
          </a:p>
          <a:p>
            <a:pPr marL="0" indent="0">
              <a:buNone/>
            </a:pPr>
            <a:endParaRPr lang="en-US" dirty="0"/>
          </a:p>
          <a:p>
            <a:pPr marL="0" indent="0">
              <a:buNone/>
            </a:pPr>
            <a:r>
              <a:rPr lang="en-US" dirty="0"/>
              <a:t>Problems with Two-Body Tidal Pulls:</a:t>
            </a:r>
          </a:p>
          <a:p>
            <a:r>
              <a:rPr lang="en-US" dirty="0"/>
              <a:t>Highly improbable for a very close passing star</a:t>
            </a:r>
          </a:p>
          <a:p>
            <a:r>
              <a:rPr lang="en-US" dirty="0"/>
              <a:t>Does not address why planets are very co-planar</a:t>
            </a:r>
          </a:p>
          <a:p>
            <a:r>
              <a:rPr lang="en-US" dirty="0"/>
              <a:t>Volatile materials such as water and ices would be widely</a:t>
            </a:r>
            <a:br>
              <a:rPr lang="en-US" dirty="0"/>
            </a:br>
            <a:r>
              <a:rPr lang="en-US" dirty="0"/>
              <a:t>dispersed</a:t>
            </a:r>
          </a:p>
          <a:p>
            <a:endParaRPr lang="en-US" dirty="0"/>
          </a:p>
        </p:txBody>
      </p:sp>
      <p:sp>
        <p:nvSpPr>
          <p:cNvPr id="4" name="Date Placeholder 3">
            <a:extLst>
              <a:ext uri="{FF2B5EF4-FFF2-40B4-BE49-F238E27FC236}">
                <a16:creationId xmlns:a16="http://schemas.microsoft.com/office/drawing/2014/main" id="{621B9F50-E302-4FC0-AB1C-EE4683447EF1}"/>
              </a:ext>
            </a:extLst>
          </p:cNvPr>
          <p:cNvSpPr>
            <a:spLocks noGrp="1"/>
          </p:cNvSpPr>
          <p:nvPr>
            <p:ph type="dt" sz="half" idx="10"/>
          </p:nvPr>
        </p:nvSpPr>
        <p:spPr/>
        <p:txBody>
          <a:bodyPr/>
          <a:lstStyle/>
          <a:p>
            <a:r>
              <a:rPr lang="en-US"/>
              <a:t>Revised 5/1/2017</a:t>
            </a:r>
            <a:endParaRPr lang="en-US" dirty="0"/>
          </a:p>
        </p:txBody>
      </p:sp>
      <p:sp>
        <p:nvSpPr>
          <p:cNvPr id="5" name="Footer Placeholder 4">
            <a:extLst>
              <a:ext uri="{FF2B5EF4-FFF2-40B4-BE49-F238E27FC236}">
                <a16:creationId xmlns:a16="http://schemas.microsoft.com/office/drawing/2014/main" id="{07FF8A70-41C3-4566-8051-9634D251C239}"/>
              </a:ext>
            </a:extLst>
          </p:cNvPr>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a:extLst>
              <a:ext uri="{FF2B5EF4-FFF2-40B4-BE49-F238E27FC236}">
                <a16:creationId xmlns:a16="http://schemas.microsoft.com/office/drawing/2014/main" id="{7AB7E27E-E348-485C-A002-969EF29E68C8}"/>
              </a:ext>
            </a:extLst>
          </p:cNvPr>
          <p:cNvSpPr>
            <a:spLocks noGrp="1"/>
          </p:cNvSpPr>
          <p:nvPr>
            <p:ph type="sldNum" sz="quarter" idx="12"/>
          </p:nvPr>
        </p:nvSpPr>
        <p:spPr/>
        <p:txBody>
          <a:bodyPr/>
          <a:lstStyle/>
          <a:p>
            <a:fld id="{19144D89-8E09-4D41-BE31-67F15778E33A}" type="slidenum">
              <a:rPr lang="en-US" smtClean="0"/>
              <a:t>6</a:t>
            </a:fld>
            <a:endParaRPr lang="en-US" dirty="0"/>
          </a:p>
        </p:txBody>
      </p:sp>
    </p:spTree>
    <p:extLst>
      <p:ext uri="{BB962C8B-B14F-4D97-AF65-F5344CB8AC3E}">
        <p14:creationId xmlns:p14="http://schemas.microsoft.com/office/powerpoint/2010/main" val="2279743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F587C-1183-4B83-878C-CB5425D7CF6B}"/>
              </a:ext>
            </a:extLst>
          </p:cNvPr>
          <p:cNvSpPr>
            <a:spLocks noGrp="1"/>
          </p:cNvSpPr>
          <p:nvPr>
            <p:ph type="title"/>
          </p:nvPr>
        </p:nvSpPr>
        <p:spPr/>
        <p:txBody>
          <a:bodyPr>
            <a:normAutofit fontScale="90000"/>
          </a:bodyPr>
          <a:lstStyle/>
          <a:p>
            <a:r>
              <a:rPr lang="en-US" dirty="0"/>
              <a:t>The Moon Has All the Characteristics of a Planet – Definitely Not Like Other Major Moons</a:t>
            </a:r>
          </a:p>
        </p:txBody>
      </p:sp>
      <p:sp>
        <p:nvSpPr>
          <p:cNvPr id="3" name="Content Placeholder 2">
            <a:extLst>
              <a:ext uri="{FF2B5EF4-FFF2-40B4-BE49-F238E27FC236}">
                <a16:creationId xmlns:a16="http://schemas.microsoft.com/office/drawing/2014/main" id="{A4AAEC66-F05D-4354-92F1-18702A0C9679}"/>
              </a:ext>
            </a:extLst>
          </p:cNvPr>
          <p:cNvSpPr>
            <a:spLocks noGrp="1"/>
          </p:cNvSpPr>
          <p:nvPr>
            <p:ph idx="1"/>
          </p:nvPr>
        </p:nvSpPr>
        <p:spPr/>
        <p:txBody>
          <a:bodyPr>
            <a:normAutofit fontScale="77500" lnSpcReduction="20000"/>
          </a:bodyPr>
          <a:lstStyle/>
          <a:p>
            <a:r>
              <a:rPr lang="en-US" dirty="0"/>
              <a:t>The Sun’s gravity holds the Moon in its orbit and not the Earth’s</a:t>
            </a:r>
          </a:p>
          <a:p>
            <a:r>
              <a:rPr lang="en-US" dirty="0"/>
              <a:t>From f = (G x M x m) / r</a:t>
            </a:r>
            <a:r>
              <a:rPr lang="en-US" baseline="30000" dirty="0"/>
              <a:t>2 </a:t>
            </a:r>
            <a:r>
              <a:rPr lang="en-US" dirty="0"/>
              <a:t>and the “Tug of War” ratio, </a:t>
            </a:r>
            <a:br>
              <a:rPr lang="en-US" dirty="0"/>
            </a:br>
            <a:r>
              <a:rPr lang="en-US" dirty="0" err="1"/>
              <a:t>f</a:t>
            </a:r>
            <a:r>
              <a:rPr lang="en-US" baseline="-25000" dirty="0" err="1"/>
              <a:t>planet</a:t>
            </a:r>
            <a:r>
              <a:rPr lang="en-US" dirty="0"/>
              <a:t> / </a:t>
            </a:r>
            <a:r>
              <a:rPr lang="en-US" dirty="0" err="1"/>
              <a:t>f</a:t>
            </a:r>
            <a:r>
              <a:rPr lang="en-US" baseline="-25000" dirty="0" err="1"/>
              <a:t>sun</a:t>
            </a:r>
            <a:r>
              <a:rPr lang="en-US" dirty="0"/>
              <a:t>, the Moon has a ratio of 0.46, which is less than one, unlike all other major moons</a:t>
            </a:r>
          </a:p>
          <a:p>
            <a:r>
              <a:rPr lang="en-US" dirty="0"/>
              <a:t>The range of all 30 major moons is from 29,000 miles, the minimum “Tug of War”, to 9600 miles, based on the Roche limit where tidal forces break up a closer orbiting object</a:t>
            </a:r>
          </a:p>
          <a:p>
            <a:r>
              <a:rPr lang="en-US" dirty="0"/>
              <a:t>The Moon is 237,000 miles away and inclined 5.1 degrees to the ecliptic and not in the Earth’s equatorial plane</a:t>
            </a:r>
          </a:p>
          <a:p>
            <a:r>
              <a:rPr lang="en-US" dirty="0"/>
              <a:t>The mass ratios of all major satellites is 100 to 1000 times more than the Earth-to-Moon ratio of 0.275</a:t>
            </a:r>
          </a:p>
          <a:p>
            <a:r>
              <a:rPr lang="en-US" dirty="0"/>
              <a:t>The mean density of the Moon compares with the rocky terrestrial planets rather than the typical icy, silicate-based outer planetary satellites</a:t>
            </a:r>
          </a:p>
          <a:p>
            <a:endParaRPr lang="en-US" dirty="0"/>
          </a:p>
        </p:txBody>
      </p:sp>
      <p:sp>
        <p:nvSpPr>
          <p:cNvPr id="4" name="Date Placeholder 3">
            <a:extLst>
              <a:ext uri="{FF2B5EF4-FFF2-40B4-BE49-F238E27FC236}">
                <a16:creationId xmlns:a16="http://schemas.microsoft.com/office/drawing/2014/main" id="{D55DA8AF-7568-4DEA-B8C8-1D5654BED8FD}"/>
              </a:ext>
            </a:extLst>
          </p:cNvPr>
          <p:cNvSpPr>
            <a:spLocks noGrp="1"/>
          </p:cNvSpPr>
          <p:nvPr>
            <p:ph type="dt" sz="half" idx="10"/>
          </p:nvPr>
        </p:nvSpPr>
        <p:spPr/>
        <p:txBody>
          <a:bodyPr/>
          <a:lstStyle/>
          <a:p>
            <a:r>
              <a:rPr lang="en-US"/>
              <a:t>Revised 5/1/2017</a:t>
            </a:r>
            <a:endParaRPr lang="en-US" dirty="0"/>
          </a:p>
        </p:txBody>
      </p:sp>
      <p:sp>
        <p:nvSpPr>
          <p:cNvPr id="5" name="Footer Placeholder 4">
            <a:extLst>
              <a:ext uri="{FF2B5EF4-FFF2-40B4-BE49-F238E27FC236}">
                <a16:creationId xmlns:a16="http://schemas.microsoft.com/office/drawing/2014/main" id="{9527F13C-C8B2-4558-B7C4-D4B7DA7CBC4D}"/>
              </a:ext>
            </a:extLst>
          </p:cNvPr>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a:extLst>
              <a:ext uri="{FF2B5EF4-FFF2-40B4-BE49-F238E27FC236}">
                <a16:creationId xmlns:a16="http://schemas.microsoft.com/office/drawing/2014/main" id="{F0BC861E-7A70-46A5-B7CA-11193BC2C6D5}"/>
              </a:ext>
            </a:extLst>
          </p:cNvPr>
          <p:cNvSpPr>
            <a:spLocks noGrp="1"/>
          </p:cNvSpPr>
          <p:nvPr>
            <p:ph type="sldNum" sz="quarter" idx="12"/>
          </p:nvPr>
        </p:nvSpPr>
        <p:spPr/>
        <p:txBody>
          <a:bodyPr/>
          <a:lstStyle/>
          <a:p>
            <a:fld id="{19144D89-8E09-4D41-BE31-67F15778E33A}" type="slidenum">
              <a:rPr lang="en-US" smtClean="0"/>
              <a:t>7</a:t>
            </a:fld>
            <a:endParaRPr lang="en-US" dirty="0"/>
          </a:p>
        </p:txBody>
      </p:sp>
    </p:spTree>
    <p:extLst>
      <p:ext uri="{BB962C8B-B14F-4D97-AF65-F5344CB8AC3E}">
        <p14:creationId xmlns:p14="http://schemas.microsoft.com/office/powerpoint/2010/main" val="3652607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35003-6A64-4904-9A78-FD7E3D60CA3A}"/>
              </a:ext>
            </a:extLst>
          </p:cNvPr>
          <p:cNvSpPr>
            <a:spLocks noGrp="1"/>
          </p:cNvSpPr>
          <p:nvPr>
            <p:ph type="title"/>
          </p:nvPr>
        </p:nvSpPr>
        <p:spPr/>
        <p:txBody>
          <a:bodyPr>
            <a:normAutofit fontScale="90000"/>
          </a:bodyPr>
          <a:lstStyle/>
          <a:p>
            <a:r>
              <a:rPr lang="en-US" dirty="0"/>
              <a:t>NASA’s Dilemma: Does the planet-like Moon Fit into the Accepted Nebula Hypothesis?  No.</a:t>
            </a:r>
          </a:p>
        </p:txBody>
      </p:sp>
      <p:sp>
        <p:nvSpPr>
          <p:cNvPr id="3" name="Content Placeholder 2">
            <a:extLst>
              <a:ext uri="{FF2B5EF4-FFF2-40B4-BE49-F238E27FC236}">
                <a16:creationId xmlns:a16="http://schemas.microsoft.com/office/drawing/2014/main" id="{7BAF2207-009F-4807-887D-6BF042D0500D}"/>
              </a:ext>
            </a:extLst>
          </p:cNvPr>
          <p:cNvSpPr>
            <a:spLocks noGrp="1"/>
          </p:cNvSpPr>
          <p:nvPr>
            <p:ph idx="1"/>
          </p:nvPr>
        </p:nvSpPr>
        <p:spPr/>
        <p:txBody>
          <a:bodyPr>
            <a:normAutofit fontScale="70000" lnSpcReduction="20000"/>
          </a:bodyPr>
          <a:lstStyle/>
          <a:p>
            <a:pPr marL="0" indent="0">
              <a:buNone/>
            </a:pPr>
            <a:r>
              <a:rPr lang="en-US" dirty="0"/>
              <a:t>How can two planets share the same orbit?</a:t>
            </a:r>
          </a:p>
          <a:p>
            <a:r>
              <a:rPr lang="en-US" dirty="0"/>
              <a:t>The binary idea of Earth being the parent planet is ruled out</a:t>
            </a:r>
          </a:p>
          <a:p>
            <a:r>
              <a:rPr lang="en-US" dirty="0"/>
              <a:t>The fission or nebula theory does not fit</a:t>
            </a:r>
          </a:p>
          <a:p>
            <a:r>
              <a:rPr lang="en-US" dirty="0"/>
              <a:t>The capture theory will not work;  not enough time for the Moon to slow down and be caught in Earth’s gravity field</a:t>
            </a:r>
          </a:p>
          <a:p>
            <a:r>
              <a:rPr lang="en-US" dirty="0"/>
              <a:t>A head-on collision theory can destroy both planets</a:t>
            </a:r>
          </a:p>
          <a:p>
            <a:pPr marL="0" indent="0">
              <a:buNone/>
            </a:pPr>
            <a:r>
              <a:rPr lang="en-US" dirty="0"/>
              <a:t>From desperation, the Giant Impact (GI) hypothesis becomes the accepted model.</a:t>
            </a:r>
          </a:p>
          <a:p>
            <a:r>
              <a:rPr lang="en-US" dirty="0"/>
              <a:t>A large rogue body grazes the Earth creating the Pacific basin</a:t>
            </a:r>
          </a:p>
          <a:p>
            <a:r>
              <a:rPr lang="en-US" dirty="0"/>
              <a:t>The remnant and debris from both bodies escapes to orbit Earth</a:t>
            </a:r>
          </a:p>
          <a:p>
            <a:r>
              <a:rPr lang="en-US" dirty="0"/>
              <a:t>The orbiting debris eventually accretes to form the Moon</a:t>
            </a:r>
          </a:p>
          <a:p>
            <a:r>
              <a:rPr lang="en-US" dirty="0"/>
              <a:t>A computerized, mathematical model supports the idea combining capture, collision, tidal, and accretion modeling</a:t>
            </a:r>
          </a:p>
        </p:txBody>
      </p:sp>
      <p:sp>
        <p:nvSpPr>
          <p:cNvPr id="4" name="Date Placeholder 3">
            <a:extLst>
              <a:ext uri="{FF2B5EF4-FFF2-40B4-BE49-F238E27FC236}">
                <a16:creationId xmlns:a16="http://schemas.microsoft.com/office/drawing/2014/main" id="{7382B30D-0D60-4780-B730-330F89BA3950}"/>
              </a:ext>
            </a:extLst>
          </p:cNvPr>
          <p:cNvSpPr>
            <a:spLocks noGrp="1"/>
          </p:cNvSpPr>
          <p:nvPr>
            <p:ph type="dt" sz="half" idx="10"/>
          </p:nvPr>
        </p:nvSpPr>
        <p:spPr/>
        <p:txBody>
          <a:bodyPr/>
          <a:lstStyle/>
          <a:p>
            <a:r>
              <a:rPr lang="en-US"/>
              <a:t>Revised 5/1/2017</a:t>
            </a:r>
            <a:endParaRPr lang="en-US" dirty="0"/>
          </a:p>
        </p:txBody>
      </p:sp>
      <p:sp>
        <p:nvSpPr>
          <p:cNvPr id="5" name="Footer Placeholder 4">
            <a:extLst>
              <a:ext uri="{FF2B5EF4-FFF2-40B4-BE49-F238E27FC236}">
                <a16:creationId xmlns:a16="http://schemas.microsoft.com/office/drawing/2014/main" id="{7A4895B2-AE3C-4665-B169-BE881B360F7A}"/>
              </a:ext>
            </a:extLst>
          </p:cNvPr>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a:extLst>
              <a:ext uri="{FF2B5EF4-FFF2-40B4-BE49-F238E27FC236}">
                <a16:creationId xmlns:a16="http://schemas.microsoft.com/office/drawing/2014/main" id="{940AF255-6FDC-4748-8B45-632ACA1B41AA}"/>
              </a:ext>
            </a:extLst>
          </p:cNvPr>
          <p:cNvSpPr>
            <a:spLocks noGrp="1"/>
          </p:cNvSpPr>
          <p:nvPr>
            <p:ph type="sldNum" sz="quarter" idx="12"/>
          </p:nvPr>
        </p:nvSpPr>
        <p:spPr/>
        <p:txBody>
          <a:bodyPr/>
          <a:lstStyle/>
          <a:p>
            <a:fld id="{19144D89-8E09-4D41-BE31-67F15778E33A}" type="slidenum">
              <a:rPr lang="en-US" smtClean="0"/>
              <a:t>8</a:t>
            </a:fld>
            <a:endParaRPr lang="en-US" dirty="0"/>
          </a:p>
        </p:txBody>
      </p:sp>
    </p:spTree>
    <p:extLst>
      <p:ext uri="{BB962C8B-B14F-4D97-AF65-F5344CB8AC3E}">
        <p14:creationId xmlns:p14="http://schemas.microsoft.com/office/powerpoint/2010/main" val="374508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927D8-BB57-4312-B6CF-B908DA4B6ADD}"/>
              </a:ext>
            </a:extLst>
          </p:cNvPr>
          <p:cNvSpPr>
            <a:spLocks noGrp="1"/>
          </p:cNvSpPr>
          <p:nvPr>
            <p:ph type="title"/>
          </p:nvPr>
        </p:nvSpPr>
        <p:spPr/>
        <p:txBody>
          <a:bodyPr/>
          <a:lstStyle/>
          <a:p>
            <a:r>
              <a:rPr lang="en-US" dirty="0"/>
              <a:t>Major Problems with Giant Impact Hypothesis</a:t>
            </a:r>
          </a:p>
        </p:txBody>
      </p:sp>
      <p:sp>
        <p:nvSpPr>
          <p:cNvPr id="3" name="Content Placeholder 2">
            <a:extLst>
              <a:ext uri="{FF2B5EF4-FFF2-40B4-BE49-F238E27FC236}">
                <a16:creationId xmlns:a16="http://schemas.microsoft.com/office/drawing/2014/main" id="{AE296763-3773-4E1A-9127-B8DEAAD895A1}"/>
              </a:ext>
            </a:extLst>
          </p:cNvPr>
          <p:cNvSpPr>
            <a:spLocks noGrp="1"/>
          </p:cNvSpPr>
          <p:nvPr>
            <p:ph idx="1"/>
          </p:nvPr>
        </p:nvSpPr>
        <p:spPr/>
        <p:txBody>
          <a:bodyPr>
            <a:normAutofit fontScale="70000" lnSpcReduction="20000"/>
          </a:bodyPr>
          <a:lstStyle/>
          <a:p>
            <a:r>
              <a:rPr lang="en-US" dirty="0"/>
              <a:t>In order to have enough kinetic energy to achieve escape velocity for orbit, the collision speed causes the Earth’s rotation to become five hours/day.</a:t>
            </a:r>
          </a:p>
          <a:p>
            <a:r>
              <a:rPr lang="en-US" dirty="0"/>
              <a:t>The Earth’s equatorial plane is not aligned with the Moon’s orbit.</a:t>
            </a:r>
          </a:p>
          <a:p>
            <a:r>
              <a:rPr lang="en-US" dirty="0"/>
              <a:t>The floor of the Pacific Ocean basin has young basaltic tectonic plates that do not account for a crater impact that broke through the crust 3.9 </a:t>
            </a:r>
            <a:r>
              <a:rPr lang="en-US" dirty="0" err="1"/>
              <a:t>bya</a:t>
            </a:r>
            <a:r>
              <a:rPr lang="en-US" dirty="0"/>
              <a:t>. Oceanic crusts are very young due to constant continental drift.</a:t>
            </a:r>
          </a:p>
          <a:p>
            <a:r>
              <a:rPr lang="en-US" dirty="0"/>
              <a:t>Collision is postulated to occur 600 million years after the solar system’s birth, causing NASA to invent the questionable Nice Theory and/or a </a:t>
            </a:r>
            <a:r>
              <a:rPr lang="en-US" dirty="0" err="1"/>
              <a:t>LaGrangian</a:t>
            </a:r>
            <a:r>
              <a:rPr lang="en-US" dirty="0"/>
              <a:t> body in the same orbit that collided with Earth later.</a:t>
            </a:r>
          </a:p>
          <a:p>
            <a:r>
              <a:rPr lang="en-US" dirty="0"/>
              <a:t>Similar isotopes with different ages of rock and iron content in crustal materials for each body disagree with the GI hypothesis.</a:t>
            </a:r>
          </a:p>
        </p:txBody>
      </p:sp>
      <p:sp>
        <p:nvSpPr>
          <p:cNvPr id="4" name="Date Placeholder 3">
            <a:extLst>
              <a:ext uri="{FF2B5EF4-FFF2-40B4-BE49-F238E27FC236}">
                <a16:creationId xmlns:a16="http://schemas.microsoft.com/office/drawing/2014/main" id="{D76BA22A-56DA-49CE-8760-F9060B3BA9F2}"/>
              </a:ext>
            </a:extLst>
          </p:cNvPr>
          <p:cNvSpPr>
            <a:spLocks noGrp="1"/>
          </p:cNvSpPr>
          <p:nvPr>
            <p:ph type="dt" sz="half" idx="10"/>
          </p:nvPr>
        </p:nvSpPr>
        <p:spPr/>
        <p:txBody>
          <a:bodyPr/>
          <a:lstStyle/>
          <a:p>
            <a:r>
              <a:rPr lang="en-US"/>
              <a:t>Revised 5/1/2017</a:t>
            </a:r>
            <a:endParaRPr lang="en-US" dirty="0"/>
          </a:p>
        </p:txBody>
      </p:sp>
      <p:sp>
        <p:nvSpPr>
          <p:cNvPr id="5" name="Footer Placeholder 4">
            <a:extLst>
              <a:ext uri="{FF2B5EF4-FFF2-40B4-BE49-F238E27FC236}">
                <a16:creationId xmlns:a16="http://schemas.microsoft.com/office/drawing/2014/main" id="{DA951A5B-C90F-4669-A3EA-3D1F585A37E0}"/>
              </a:ext>
            </a:extLst>
          </p:cNvPr>
          <p:cNvSpPr>
            <a:spLocks noGrp="1"/>
          </p:cNvSpPr>
          <p:nvPr>
            <p:ph type="ftr" sz="quarter" idx="11"/>
          </p:nvPr>
        </p:nvSpPr>
        <p:spPr/>
        <p:txBody>
          <a:bodyPr/>
          <a:lstStyle/>
          <a:p>
            <a:r>
              <a:rPr lang="en-US" b="1">
                <a:ea typeface="Times New Roman" panose="02020603050405020304" pitchFamily="18" charset="0"/>
                <a:cs typeface="Calibri" panose="020F0502020204030204" pitchFamily="34" charset="0"/>
              </a:rPr>
              <a:t>Copyright © 2017 Douglas B. Ettinger. </a:t>
            </a:r>
          </a:p>
          <a:p>
            <a:r>
              <a:rPr lang="en-US" b="1">
                <a:ea typeface="Times New Roman" panose="02020603050405020304" pitchFamily="18" charset="0"/>
                <a:cs typeface="Calibri" panose="020F0502020204030204" pitchFamily="34" charset="0"/>
              </a:rPr>
              <a:t>All rights reserved.</a:t>
            </a:r>
            <a:endParaRPr lang="en-US" dirty="0"/>
          </a:p>
        </p:txBody>
      </p:sp>
      <p:sp>
        <p:nvSpPr>
          <p:cNvPr id="6" name="Slide Number Placeholder 5">
            <a:extLst>
              <a:ext uri="{FF2B5EF4-FFF2-40B4-BE49-F238E27FC236}">
                <a16:creationId xmlns:a16="http://schemas.microsoft.com/office/drawing/2014/main" id="{7B705070-98A0-4A4B-93B6-5DCC2072C37E}"/>
              </a:ext>
            </a:extLst>
          </p:cNvPr>
          <p:cNvSpPr>
            <a:spLocks noGrp="1"/>
          </p:cNvSpPr>
          <p:nvPr>
            <p:ph type="sldNum" sz="quarter" idx="12"/>
          </p:nvPr>
        </p:nvSpPr>
        <p:spPr/>
        <p:txBody>
          <a:bodyPr/>
          <a:lstStyle/>
          <a:p>
            <a:fld id="{19144D89-8E09-4D41-BE31-67F15778E33A}" type="slidenum">
              <a:rPr lang="en-US" smtClean="0"/>
              <a:t>9</a:t>
            </a:fld>
            <a:endParaRPr lang="en-US" dirty="0"/>
          </a:p>
        </p:txBody>
      </p:sp>
    </p:spTree>
    <p:extLst>
      <p:ext uri="{BB962C8B-B14F-4D97-AF65-F5344CB8AC3E}">
        <p14:creationId xmlns:p14="http://schemas.microsoft.com/office/powerpoint/2010/main" val="2135960560"/>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Presentation1" id="{057782B9-63F5-4B65-AF72-BFB01D0BE5A3}" vid="{78954A48-D15D-4132-B8AE-01090BF560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dbe_Template</Template>
  <TotalTime>144</TotalTime>
  <Words>3699</Words>
  <Application>Microsoft Office PowerPoint</Application>
  <PresentationFormat>On-screen Show (4:3)</PresentationFormat>
  <Paragraphs>297</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Times New Roman</vt:lpstr>
      <vt:lpstr>Trebuchet MS</vt:lpstr>
      <vt:lpstr>Berlin</vt:lpstr>
      <vt:lpstr>What Is the True Genesis of Earth and Moon?</vt:lpstr>
      <vt:lpstr>In the Beginning There Was No Earth-Moon System or Main Belt of Asteroids or Comets</vt:lpstr>
      <vt:lpstr>Origin of the Biblical Genesis Story</vt:lpstr>
      <vt:lpstr>NASA’s Version Utilizes a Mixture of Scientific Theories Which Have Numerous Problems</vt:lpstr>
      <vt:lpstr>Problems with NASA’s Nebula Hypothesis</vt:lpstr>
      <vt:lpstr>NASA’s Data Collection Harbors Many Difficulties Which Counter Their Accepted Ideas</vt:lpstr>
      <vt:lpstr>The Moon Has All the Characteristics of a Planet – Definitely Not Like Other Major Moons</vt:lpstr>
      <vt:lpstr>NASA’s Dilemma: Does the planet-like Moon Fit into the Accepted Nebula Hypothesis?  No.</vt:lpstr>
      <vt:lpstr>Major Problems with Giant Impact Hypothesis</vt:lpstr>
      <vt:lpstr>Grand Theories are Useless if Minute Details Cannot Be Explained</vt:lpstr>
      <vt:lpstr>NASA’s Ego, with All Its Efforts and Expenditures, Not Only Desires, but Actually Requires, Solutions</vt:lpstr>
      <vt:lpstr>Paradigms in Science Can Possibly Lead Down Wrong Pathways of Thinking</vt:lpstr>
      <vt:lpstr>Paradigms Continue to Mislead Well- Intentioned Space Programs Such as Apollo</vt:lpstr>
      <vt:lpstr>The Most Important Paradigm Standing in NASA’s Way to Understanding Earth and Moon</vt:lpstr>
      <vt:lpstr>Revised Sumerian Version of Genesis for Earth and Moon</vt:lpstr>
      <vt:lpstr>Revisions and Amendments to the Sumerian Version of Genesis</vt:lpstr>
      <vt:lpstr>To My Utter Amazement, the “Epic Tale of Creation” Addressed Many of the Current Mysteries of the Solar System</vt:lpstr>
      <vt:lpstr>Rogue Planet Strikes Earth and Gorges Mantle</vt:lpstr>
      <vt:lpstr>Earth’s Collision with Rogue Planet 4 BYA</vt:lpstr>
      <vt:lpstr>Earth Falls Toward Sun, Passing Mars, and then Shares Orbit with Moon while Bringing Debris</vt:lpstr>
      <vt:lpstr>Other Explanations Fulfilled by Sumer’s Epic</vt:lpstr>
      <vt:lpstr>Why Does Earth Have Certain Major Features that No Other Celestial Body Has?</vt:lpstr>
      <vt:lpstr>No Other Existing Theory Can Explain So Many Different Phenomena With Its Sequence of Events</vt:lpstr>
      <vt:lpstr>Examination of the Biblical Genesis and the More Technical Account of the Sumer Epic</vt:lpstr>
      <vt:lpstr>With Some Inductive Reasoning and Clarifying a Few Words, the Bible’s Genesis Story Becomes the “Epic Tale of Creation” by the Sumerians</vt:lpstr>
      <vt:lpstr>A Serious Question Is Posed:  How Did the Sumerians in 6000 BC Receive this Information that Pre-dates Them by Millions/Billions of Years?</vt:lpstr>
      <vt:lpstr>Was God the Originator and Provider of this Genesis Story that is Now Being Corroborated by NASA Observations and Data from its Space Program Ever Since the 1960s?</vt:lpstr>
      <vt:lpstr>Perhaps a Superior Civilization Acquired This Information Similarly to Us and Was Destroyed</vt:lpstr>
      <vt:lpstr>If a Previous, Much Superior, Civilization Existed and Was Destroyed, the Following Questions are Posed</vt:lpstr>
      <vt:lpstr>Who Gave Us the Genesis Story? The True Creator, Ancient Astronauts, or Lords of Some Past Civilization Now Destroyed?</vt:lpstr>
      <vt:lpstr>Let me address your immediate and pressing concern. What happens to us after death?</vt:lpstr>
      <vt:lpstr>Note of Caution</vt:lpstr>
      <vt:lpstr>Rejoice in Your Ride on This Spaceship, Earth, Which You Now Know to Be the Firmament or Heaven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 Pini</dc:creator>
  <cp:lastModifiedBy>Jan Pini</cp:lastModifiedBy>
  <cp:revision>12</cp:revision>
  <cp:lastPrinted>2017-04-13T19:29:00Z</cp:lastPrinted>
  <dcterms:created xsi:type="dcterms:W3CDTF">2017-06-26T15:44:27Z</dcterms:created>
  <dcterms:modified xsi:type="dcterms:W3CDTF">2017-06-30T18:42:27Z</dcterms:modified>
  <cp:contentStatus/>
</cp:coreProperties>
</file>