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816"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7102475" cy="93694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K9Ud2lveglHTBOhv+cCLgw==" hashData="PcWFqUB6CFUUd7RZUJKuQMbRBwx5hMytMgMbm9Q/kUEclgbJkvoNdGkf6jLUc6spGwgY5ywulD1+hHZnxRIXYQ=="/>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1">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58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86570" autoAdjust="0"/>
  </p:normalViewPr>
  <p:slideViewPr>
    <p:cSldViewPr>
      <p:cViewPr varScale="1">
        <p:scale>
          <a:sx n="73" d="100"/>
          <a:sy n="73" d="100"/>
        </p:scale>
        <p:origin x="82" y="533"/>
      </p:cViewPr>
      <p:guideLst>
        <p:guide orient="horz" pos="2160"/>
        <p:guide pos="2880"/>
      </p:guideLst>
    </p:cSldViewPr>
  </p:slideViewPr>
  <p:outlineViewPr>
    <p:cViewPr>
      <p:scale>
        <a:sx n="33" d="100"/>
        <a:sy n="33" d="100"/>
      </p:scale>
      <p:origin x="0" y="79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33" d="100"/>
          <a:sy n="33" d="100"/>
        </p:scale>
        <p:origin x="-2232"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471"/>
          </a:xfrm>
          <a:prstGeom prst="rect">
            <a:avLst/>
          </a:prstGeom>
        </p:spPr>
        <p:txBody>
          <a:bodyPr vert="horz" lIns="94119" tIns="47060" rIns="94119" bIns="47060" rtlCol="0"/>
          <a:lstStyle>
            <a:lvl1pPr algn="l">
              <a:defRPr sz="1200"/>
            </a:lvl1pPr>
          </a:lstStyle>
          <a:p>
            <a:endParaRPr lang="en-US" dirty="0"/>
          </a:p>
        </p:txBody>
      </p:sp>
      <p:sp>
        <p:nvSpPr>
          <p:cNvPr id="3" name="Date Placeholder 2"/>
          <p:cNvSpPr>
            <a:spLocks noGrp="1"/>
          </p:cNvSpPr>
          <p:nvPr>
            <p:ph type="dt" idx="1"/>
          </p:nvPr>
        </p:nvSpPr>
        <p:spPr>
          <a:xfrm>
            <a:off x="4023092" y="0"/>
            <a:ext cx="3077739" cy="468471"/>
          </a:xfrm>
          <a:prstGeom prst="rect">
            <a:avLst/>
          </a:prstGeom>
        </p:spPr>
        <p:txBody>
          <a:bodyPr vert="horz" lIns="94119" tIns="47060" rIns="94119" bIns="47060" rtlCol="0"/>
          <a:lstStyle>
            <a:lvl1pPr algn="r">
              <a:defRPr sz="1200"/>
            </a:lvl1pPr>
          </a:lstStyle>
          <a:p>
            <a:fld id="{C380CA6D-3E07-482F-B060-86E54CD6BBB8}" type="datetimeFigureOut">
              <a:rPr lang="en-US" smtClean="0"/>
              <a:t>6/30/2017</a:t>
            </a:fld>
            <a:endParaRPr lang="en-US" dirty="0"/>
          </a:p>
        </p:txBody>
      </p:sp>
      <p:sp>
        <p:nvSpPr>
          <p:cNvPr id="4" name="Slide Image Placeholder 3"/>
          <p:cNvSpPr>
            <a:spLocks noGrp="1" noRot="1" noChangeAspect="1"/>
          </p:cNvSpPr>
          <p:nvPr>
            <p:ph type="sldImg" idx="2"/>
          </p:nvPr>
        </p:nvSpPr>
        <p:spPr>
          <a:xfrm>
            <a:off x="1209675" y="703263"/>
            <a:ext cx="46831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1"/>
          </a:xfrm>
          <a:prstGeom prst="rect">
            <a:avLst/>
          </a:prstGeom>
        </p:spPr>
        <p:txBody>
          <a:bodyPr vert="horz" lIns="94119" tIns="47060" rIns="94119" bIns="470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9328"/>
            <a:ext cx="3077739" cy="468471"/>
          </a:xfrm>
          <a:prstGeom prst="rect">
            <a:avLst/>
          </a:prstGeom>
        </p:spPr>
        <p:txBody>
          <a:bodyPr vert="horz" lIns="94119" tIns="47060" rIns="94119" bIns="4706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899328"/>
            <a:ext cx="3077739" cy="468471"/>
          </a:xfrm>
          <a:prstGeom prst="rect">
            <a:avLst/>
          </a:prstGeom>
        </p:spPr>
        <p:txBody>
          <a:bodyPr vert="horz" lIns="94119" tIns="47060" rIns="94119" bIns="47060" rtlCol="0" anchor="b"/>
          <a:lstStyle>
            <a:lvl1pPr algn="r">
              <a:defRPr sz="1200"/>
            </a:lvl1pPr>
          </a:lstStyle>
          <a:p>
            <a:fld id="{4F29B318-5383-4456-911F-2923572C8354}" type="slidenum">
              <a:rPr lang="en-US" smtClean="0"/>
              <a:t>‹#›</a:t>
            </a:fld>
            <a:endParaRPr lang="en-US" dirty="0"/>
          </a:p>
        </p:txBody>
      </p:sp>
    </p:spTree>
    <p:extLst>
      <p:ext uri="{BB962C8B-B14F-4D97-AF65-F5344CB8AC3E}">
        <p14:creationId xmlns:p14="http://schemas.microsoft.com/office/powerpoint/2010/main" val="314003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r>
              <a:rPr lang="en-US" dirty="0"/>
              <a:t>Revised 5/1/2017</a:t>
            </a:r>
          </a:p>
        </p:txBody>
      </p:sp>
      <p:sp>
        <p:nvSpPr>
          <p:cNvPr id="5" name="Footer Placeholder 4"/>
          <p:cNvSpPr>
            <a:spLocks noGrp="1"/>
          </p:cNvSpPr>
          <p:nvPr>
            <p:ph type="ftr" sz="quarter" idx="11"/>
          </p:nvPr>
        </p:nvSpPr>
        <p:spPr>
          <a:xfrm>
            <a:off x="533401" y="5936189"/>
            <a:ext cx="4021666" cy="365125"/>
          </a:xfrm>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p:cNvSpPr>
            <a:spLocks noGrp="1"/>
          </p:cNvSpPr>
          <p:nvPr>
            <p:ph type="sldNum" sz="quarter" idx="12"/>
          </p:nvPr>
        </p:nvSpPr>
        <p:spPr>
          <a:xfrm>
            <a:off x="7010399" y="2750337"/>
            <a:ext cx="1370293" cy="1356442"/>
          </a:xfrm>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1851208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Revised 5/1/2017</a:t>
            </a:r>
          </a:p>
        </p:txBody>
      </p:sp>
      <p:sp>
        <p:nvSpPr>
          <p:cNvPr id="6" name="Footer Placeholder 5"/>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7" name="Slide Number Placeholder 6"/>
          <p:cNvSpPr>
            <a:spLocks noGrp="1"/>
          </p:cNvSpPr>
          <p:nvPr>
            <p:ph type="sldNum" sz="quarter" idx="12"/>
          </p:nvPr>
        </p:nvSpPr>
        <p:spPr>
          <a:xfrm>
            <a:off x="7856438" y="4711310"/>
            <a:ext cx="1149836" cy="1090789"/>
          </a:xfrm>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3942954551"/>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Revised 5/1/2017</a:t>
            </a:r>
          </a:p>
        </p:txBody>
      </p:sp>
      <p:sp>
        <p:nvSpPr>
          <p:cNvPr id="6" name="Footer Placeholder 5"/>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7" name="Slide Number Placeholder 6"/>
          <p:cNvSpPr>
            <a:spLocks noGrp="1"/>
          </p:cNvSpPr>
          <p:nvPr>
            <p:ph type="sldNum" sz="quarter" idx="12"/>
          </p:nvPr>
        </p:nvSpPr>
        <p:spPr>
          <a:xfrm>
            <a:off x="7856438" y="4711616"/>
            <a:ext cx="1149836" cy="1090789"/>
          </a:xfrm>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297271032"/>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Revised 5/1/2017</a:t>
            </a:r>
          </a:p>
        </p:txBody>
      </p:sp>
      <p:sp>
        <p:nvSpPr>
          <p:cNvPr id="6" name="Footer Placeholder 5"/>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19144D89-8E09-4D41-BE31-67F15778E33A}" type="slidenum">
              <a:rPr lang="en-US" smtClean="0"/>
              <a:t>‹#›</a:t>
            </a:fld>
            <a:endParaRPr lang="en-US" dirty="0"/>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180992025"/>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Revised 5/1/2017</a:t>
            </a:r>
          </a:p>
        </p:txBody>
      </p:sp>
      <p:sp>
        <p:nvSpPr>
          <p:cNvPr id="6" name="Footer Placeholder 5"/>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1225237195"/>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r>
              <a:rPr lang="en-US" dirty="0"/>
              <a:t>Revised 5/1/2017</a:t>
            </a:r>
          </a:p>
        </p:txBody>
      </p:sp>
      <p:sp>
        <p:nvSpPr>
          <p:cNvPr id="4" name="Footer Placeholder 3"/>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5" name="Slide Number Placeholder 4"/>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2214708597"/>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r>
              <a:rPr lang="en-US" dirty="0"/>
              <a:t>Revised 5/1/2017</a:t>
            </a:r>
          </a:p>
        </p:txBody>
      </p:sp>
      <p:sp>
        <p:nvSpPr>
          <p:cNvPr id="4" name="Footer Placeholder 3"/>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5" name="Slide Number Placeholder 4"/>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124619540"/>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dirty="0"/>
              <a:t>Revised 5/1/2017</a:t>
            </a:r>
          </a:p>
        </p:txBody>
      </p:sp>
      <p:sp>
        <p:nvSpPr>
          <p:cNvPr id="5" name="Footer Placeholder 4"/>
          <p:cNvSpPr>
            <a:spLocks noGrp="1"/>
          </p:cNvSpPr>
          <p:nvPr>
            <p:ph type="ftr" sz="quarter" idx="11"/>
          </p:nvPr>
        </p:nvSpPr>
        <p:spPr/>
        <p:txBody>
          <a:bodyPr/>
          <a:lstStyle/>
          <a:p>
            <a:r>
              <a:rPr lang="en-US"/>
              <a:t>Copyright © 2017 Douglas B. Ettinger.  All rights reserved.</a:t>
            </a:r>
            <a:endParaRPr lang="en-US" dirty="0"/>
          </a:p>
        </p:txBody>
      </p:sp>
      <p:sp>
        <p:nvSpPr>
          <p:cNvPr id="6" name="Slide Number Placeholder 5"/>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17675786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r>
              <a:rPr lang="en-US" dirty="0"/>
              <a:t>Revised 5/1/2017</a:t>
            </a:r>
          </a:p>
        </p:txBody>
      </p:sp>
      <p:sp>
        <p:nvSpPr>
          <p:cNvPr id="5" name="Footer Placeholder 4"/>
          <p:cNvSpPr>
            <a:spLocks noGrp="1"/>
          </p:cNvSpPr>
          <p:nvPr>
            <p:ph type="ftr" sz="quarter" idx="11"/>
          </p:nvPr>
        </p:nvSpPr>
        <p:spPr>
          <a:xfrm>
            <a:off x="510241" y="5936189"/>
            <a:ext cx="4518959" cy="365125"/>
          </a:xfrm>
        </p:spPr>
        <p:txBody>
          <a:bodyPr/>
          <a:lstStyle/>
          <a:p>
            <a:r>
              <a:rPr lang="en-US"/>
              <a:t>Copyright © 2017 Douglas B. Ettinger.  All rights reserved.</a:t>
            </a:r>
            <a:endParaRPr lang="en-US" dirty="0"/>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19144D89-8E09-4D41-BE31-67F15778E33A}" type="slidenum">
              <a:rPr lang="en-US" smtClean="0"/>
              <a:t>‹#›</a:t>
            </a:fld>
            <a:endParaRPr lang="en-US" dirty="0"/>
          </a:p>
        </p:txBody>
      </p:sp>
    </p:spTree>
    <p:extLst>
      <p:ext uri="{BB962C8B-B14F-4D97-AF65-F5344CB8AC3E}">
        <p14:creationId xmlns:p14="http://schemas.microsoft.com/office/powerpoint/2010/main" val="401239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dirty="0"/>
              <a:t>Revised 5/1/2017</a:t>
            </a:r>
          </a:p>
        </p:txBody>
      </p:sp>
      <p:sp>
        <p:nvSpPr>
          <p:cNvPr id="5" name="Footer Placeholder 4"/>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1868716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65810" y="5936188"/>
            <a:ext cx="2057400" cy="365125"/>
          </a:xfrm>
        </p:spPr>
        <p:txBody>
          <a:bodyPr/>
          <a:lstStyle/>
          <a:p>
            <a:r>
              <a:rPr lang="en-US" dirty="0"/>
              <a:t>Revised 5/1/2017</a:t>
            </a:r>
          </a:p>
        </p:txBody>
      </p:sp>
      <p:sp>
        <p:nvSpPr>
          <p:cNvPr id="5" name="Footer Placeholder 4"/>
          <p:cNvSpPr>
            <a:spLocks noGrp="1"/>
          </p:cNvSpPr>
          <p:nvPr>
            <p:ph type="ftr" sz="quarter" idx="11"/>
          </p:nvPr>
        </p:nvSpPr>
        <p:spPr>
          <a:xfrm>
            <a:off x="533400" y="5936189"/>
            <a:ext cx="4834673" cy="365125"/>
          </a:xfrm>
        </p:spPr>
        <p:txBody>
          <a:bodyPr/>
          <a:lstStyle/>
          <a:p>
            <a:r>
              <a:rPr lang="en-US"/>
              <a:t>Copyright © 2017 Douglas B. Ettinger.  All rights reserved.</a:t>
            </a:r>
            <a:endParaRPr lang="en-US" dirty="0"/>
          </a:p>
        </p:txBody>
      </p:sp>
      <p:sp>
        <p:nvSpPr>
          <p:cNvPr id="6" name="Slide Number Placeholder 5"/>
          <p:cNvSpPr>
            <a:spLocks noGrp="1"/>
          </p:cNvSpPr>
          <p:nvPr>
            <p:ph type="sldNum" sz="quarter" idx="12"/>
          </p:nvPr>
        </p:nvSpPr>
        <p:spPr>
          <a:xfrm>
            <a:off x="7856438" y="2869896"/>
            <a:ext cx="1149836" cy="1090789"/>
          </a:xfrm>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129179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dirty="0"/>
              <a:t>Revised 5/1/2017</a:t>
            </a:r>
          </a:p>
        </p:txBody>
      </p:sp>
      <p:sp>
        <p:nvSpPr>
          <p:cNvPr id="6" name="Footer Placeholder 5"/>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7" name="Slide Number Placeholder 6"/>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39102968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dirty="0"/>
              <a:t>Revised 5/1/2017</a:t>
            </a:r>
          </a:p>
        </p:txBody>
      </p:sp>
      <p:sp>
        <p:nvSpPr>
          <p:cNvPr id="8" name="Footer Placeholder 7"/>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9" name="Slide Number Placeholder 8"/>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2891593042"/>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dirty="0"/>
              <a:t>Revised 5/1/2017</a:t>
            </a:r>
          </a:p>
        </p:txBody>
      </p:sp>
      <p:sp>
        <p:nvSpPr>
          <p:cNvPr id="4" name="Footer Placeholder 3"/>
          <p:cNvSpPr>
            <a:spLocks noGrp="1"/>
          </p:cNvSpPr>
          <p:nvPr>
            <p:ph type="ftr" sz="quarter" idx="11"/>
          </p:nvPr>
        </p:nvSpPr>
        <p:spPr/>
        <p:txBody>
          <a:bodyPr/>
          <a:lstStyle/>
          <a:p>
            <a:r>
              <a:rPr lang="en-US"/>
              <a:t>Copyright © 2017 Douglas B. Ettinger.  All rights reserved.</a:t>
            </a:r>
            <a:endParaRPr lang="en-US" dirty="0"/>
          </a:p>
        </p:txBody>
      </p:sp>
      <p:sp>
        <p:nvSpPr>
          <p:cNvPr id="5" name="Slide Number Placeholder 4"/>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64344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r>
              <a:rPr lang="en-US" dirty="0"/>
              <a:t>Revised 5/1/2017</a:t>
            </a:r>
          </a:p>
        </p:txBody>
      </p:sp>
      <p:sp>
        <p:nvSpPr>
          <p:cNvPr id="3" name="Footer Placeholder 2"/>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4" name="Slide Number Placeholder 3"/>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2357602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Revised 5/1/2017</a:t>
            </a:r>
          </a:p>
        </p:txBody>
      </p:sp>
      <p:sp>
        <p:nvSpPr>
          <p:cNvPr id="6" name="Footer Placeholder 5"/>
          <p:cNvSpPr>
            <a:spLocks noGrp="1"/>
          </p:cNvSpPr>
          <p:nvPr>
            <p:ph type="ftr" sz="quarter" idx="11"/>
          </p:nvPr>
        </p:nvSpPr>
        <p:spPr/>
        <p:txBody>
          <a:bodyPr/>
          <a:lstStyle/>
          <a:p>
            <a:r>
              <a:rPr lang="en-US"/>
              <a:t>Copyright © 2017 Douglas B. Ettinger.  All rights reserved.</a:t>
            </a:r>
            <a:endParaRPr lang="en-US" dirty="0"/>
          </a:p>
        </p:txBody>
      </p:sp>
      <p:sp>
        <p:nvSpPr>
          <p:cNvPr id="7" name="Slide Number Placeholder 6"/>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312088522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Revised 5/1/2017</a:t>
            </a:r>
          </a:p>
        </p:txBody>
      </p:sp>
      <p:sp>
        <p:nvSpPr>
          <p:cNvPr id="6" name="Footer Placeholder 5"/>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7" name="Slide Number Placeholder 6"/>
          <p:cNvSpPr>
            <a:spLocks noGrp="1"/>
          </p:cNvSpPr>
          <p:nvPr>
            <p:ph type="sldNum" sz="quarter" idx="12"/>
          </p:nvPr>
        </p:nvSpPr>
        <p:spPr/>
        <p:txBody>
          <a:bodyPr/>
          <a:lstStyle/>
          <a:p>
            <a:fld id="{19144D89-8E09-4D41-BE31-67F15778E33A}" type="slidenum">
              <a:rPr lang="en-US" smtClean="0"/>
              <a:t>‹#›</a:t>
            </a:fld>
            <a:endParaRPr lang="en-US" dirty="0"/>
          </a:p>
        </p:txBody>
      </p:sp>
    </p:spTree>
    <p:extLst>
      <p:ext uri="{BB962C8B-B14F-4D97-AF65-F5344CB8AC3E}">
        <p14:creationId xmlns:p14="http://schemas.microsoft.com/office/powerpoint/2010/main" val="4191051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533400"/>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4916" y="6298669"/>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r>
              <a:rPr lang="en-US" dirty="0"/>
              <a:t>Revised 5/1/2017</a:t>
            </a:r>
          </a:p>
        </p:txBody>
      </p:sp>
      <p:sp>
        <p:nvSpPr>
          <p:cNvPr id="5" name="Footer Placeholder 4"/>
          <p:cNvSpPr>
            <a:spLocks noGrp="1"/>
          </p:cNvSpPr>
          <p:nvPr>
            <p:ph type="ftr" sz="quarter" idx="3"/>
          </p:nvPr>
        </p:nvSpPr>
        <p:spPr>
          <a:xfrm>
            <a:off x="531639" y="6298670"/>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b="1" dirty="0">
                <a:ea typeface="Times New Roman" panose="02020603050405020304" pitchFamily="18" charset="0"/>
                <a:cs typeface="Calibri" panose="020F0502020204030204" pitchFamily="34" charset="0"/>
              </a:rPr>
              <a:t>Copyright © 2017 Douglas B. Ettinger. </a:t>
            </a:r>
          </a:p>
          <a:p>
            <a:r>
              <a:rPr lang="en-US" b="1" dirty="0">
                <a:ea typeface="Times New Roman" panose="02020603050405020304" pitchFamily="18" charset="0"/>
                <a:cs typeface="Calibri" panose="020F0502020204030204" pitchFamily="34" charset="0"/>
              </a:rPr>
              <a:t>All rights reserved.</a:t>
            </a:r>
            <a:endParaRPr lang="en-US" dirty="0"/>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19144D89-8E09-4D41-BE31-67F15778E33A}" type="slidenum">
              <a:rPr lang="en-US" smtClean="0"/>
              <a:t>‹#›</a:t>
            </a:fld>
            <a:endParaRPr lang="en-US" dirty="0"/>
          </a:p>
        </p:txBody>
      </p:sp>
    </p:spTree>
    <p:extLst>
      <p:ext uri="{BB962C8B-B14F-4D97-AF65-F5344CB8AC3E}">
        <p14:creationId xmlns:p14="http://schemas.microsoft.com/office/powerpoint/2010/main" val="648525575"/>
      </p:ext>
    </p:extLst>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 id="2147483833" r:id="rId17"/>
  </p:sldLayoutIdLst>
  <p:hf hd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800" b="1" dirty="0"/>
              <a:t>The Giant Impact (GI) and Earth’s Metamorphosis (EMM) Hypotheses</a:t>
            </a:r>
            <a:br>
              <a:rPr lang="en-US" sz="2800" b="1" dirty="0"/>
            </a:br>
            <a:r>
              <a:rPr lang="en-US" sz="2800" b="1" dirty="0"/>
              <a:t>Compared</a:t>
            </a:r>
            <a:endParaRPr lang="en-US" sz="2800" dirty="0"/>
          </a:p>
        </p:txBody>
      </p:sp>
      <p:sp>
        <p:nvSpPr>
          <p:cNvPr id="3" name="Subtitle 2"/>
          <p:cNvSpPr>
            <a:spLocks noGrp="1"/>
          </p:cNvSpPr>
          <p:nvPr>
            <p:ph type="subTitle" idx="1"/>
          </p:nvPr>
        </p:nvSpPr>
        <p:spPr/>
        <p:txBody>
          <a:bodyPr/>
          <a:lstStyle/>
          <a:p>
            <a:r>
              <a:rPr lang="en-US" dirty="0"/>
              <a:t>Questions and listed data reporting for testing each idea with dialogue</a:t>
            </a:r>
          </a:p>
        </p:txBody>
      </p:sp>
      <p:sp>
        <p:nvSpPr>
          <p:cNvPr id="4" name="Date Placeholder 3"/>
          <p:cNvSpPr>
            <a:spLocks noGrp="1"/>
          </p:cNvSpPr>
          <p:nvPr>
            <p:ph type="dt" sz="half" idx="10"/>
          </p:nvPr>
        </p:nvSpPr>
        <p:spPr/>
        <p:txBody>
          <a:bodyPr/>
          <a:lstStyle/>
          <a:p>
            <a:r>
              <a:rPr lang="en-US"/>
              <a:t>Revised 5/1/2017</a:t>
            </a:r>
            <a:endParaRPr lang="en-US" dirty="0"/>
          </a:p>
        </p:txBody>
      </p:sp>
      <p:sp>
        <p:nvSpPr>
          <p:cNvPr id="5" name="Footer Placeholder 4"/>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p:cNvSpPr>
            <a:spLocks noGrp="1"/>
          </p:cNvSpPr>
          <p:nvPr>
            <p:ph type="sldNum" sz="quarter" idx="12"/>
          </p:nvPr>
        </p:nvSpPr>
        <p:spPr/>
        <p:txBody>
          <a:bodyPr/>
          <a:lstStyle/>
          <a:p>
            <a:fld id="{19144D89-8E09-4D41-BE31-67F15778E33A}" type="slidenum">
              <a:rPr lang="en-US" smtClean="0"/>
              <a:t>1</a:t>
            </a:fld>
            <a:endParaRPr lang="en-US" dirty="0"/>
          </a:p>
        </p:txBody>
      </p:sp>
    </p:spTree>
    <p:extLst>
      <p:ext uri="{BB962C8B-B14F-4D97-AF65-F5344CB8AC3E}">
        <p14:creationId xmlns:p14="http://schemas.microsoft.com/office/powerpoint/2010/main" val="3774820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D27CC-3901-4B38-8889-1131AEA2D419}"/>
              </a:ext>
            </a:extLst>
          </p:cNvPr>
          <p:cNvSpPr>
            <a:spLocks noGrp="1"/>
          </p:cNvSpPr>
          <p:nvPr>
            <p:ph type="title"/>
          </p:nvPr>
        </p:nvSpPr>
        <p:spPr/>
        <p:txBody>
          <a:bodyPr/>
          <a:lstStyle/>
          <a:p>
            <a:r>
              <a:rPr lang="en-US" dirty="0"/>
              <a:t>Addressing the Late Heavy Bombardment (LHB)</a:t>
            </a:r>
          </a:p>
        </p:txBody>
      </p:sp>
      <p:sp>
        <p:nvSpPr>
          <p:cNvPr id="3" name="Content Placeholder 2">
            <a:extLst>
              <a:ext uri="{FF2B5EF4-FFF2-40B4-BE49-F238E27FC236}">
                <a16:creationId xmlns:a16="http://schemas.microsoft.com/office/drawing/2014/main" id="{683D4DAF-9D18-4EDC-A522-5C65BD6E46D1}"/>
              </a:ext>
            </a:extLst>
          </p:cNvPr>
          <p:cNvSpPr>
            <a:spLocks noGrp="1"/>
          </p:cNvSpPr>
          <p:nvPr>
            <p:ph idx="1"/>
          </p:nvPr>
        </p:nvSpPr>
        <p:spPr/>
        <p:txBody>
          <a:bodyPr/>
          <a:lstStyle/>
          <a:p>
            <a:pPr marL="0" indent="0">
              <a:buNone/>
            </a:pPr>
            <a:r>
              <a:rPr lang="en-US" dirty="0"/>
              <a:t>The EMM claims the LHB is caused by an impact between Gaia and a rogue body in the Main Belt region of asteroids.</a:t>
            </a:r>
          </a:p>
          <a:p>
            <a:r>
              <a:rPr lang="en-US" dirty="0"/>
              <a:t>Can a gravitational resonance maintain this belt of asteroids and the Kirkwood gaps?</a:t>
            </a:r>
          </a:p>
          <a:p>
            <a:r>
              <a:rPr lang="en-US" dirty="0"/>
              <a:t>Why do they have irregular shapes except Vesta and Ceres?</a:t>
            </a:r>
          </a:p>
          <a:p>
            <a:r>
              <a:rPr lang="en-US" dirty="0"/>
              <a:t>What causes a continuance of long and short period comets and Near-Earth-Objects?</a:t>
            </a:r>
          </a:p>
          <a:p>
            <a:pPr marL="0" indent="0">
              <a:buNone/>
            </a:pPr>
            <a:endParaRPr lang="en-US" dirty="0"/>
          </a:p>
        </p:txBody>
      </p:sp>
      <p:sp>
        <p:nvSpPr>
          <p:cNvPr id="4" name="Date Placeholder 3">
            <a:extLst>
              <a:ext uri="{FF2B5EF4-FFF2-40B4-BE49-F238E27FC236}">
                <a16:creationId xmlns:a16="http://schemas.microsoft.com/office/drawing/2014/main" id="{2ED85044-77D8-456E-B56D-67C2649D7846}"/>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93C32ECA-DA6D-47B5-B801-67F1FE9B479B}"/>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22517DEE-7E43-4014-A42F-D6B874265DA4}"/>
              </a:ext>
            </a:extLst>
          </p:cNvPr>
          <p:cNvSpPr>
            <a:spLocks noGrp="1"/>
          </p:cNvSpPr>
          <p:nvPr>
            <p:ph type="sldNum" sz="quarter" idx="12"/>
          </p:nvPr>
        </p:nvSpPr>
        <p:spPr/>
        <p:txBody>
          <a:bodyPr/>
          <a:lstStyle/>
          <a:p>
            <a:fld id="{19144D89-8E09-4D41-BE31-67F15778E33A}" type="slidenum">
              <a:rPr lang="en-US" smtClean="0"/>
              <a:t>10</a:t>
            </a:fld>
            <a:endParaRPr lang="en-US" dirty="0"/>
          </a:p>
        </p:txBody>
      </p:sp>
    </p:spTree>
    <p:extLst>
      <p:ext uri="{BB962C8B-B14F-4D97-AF65-F5344CB8AC3E}">
        <p14:creationId xmlns:p14="http://schemas.microsoft.com/office/powerpoint/2010/main" val="1325950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1B65F-59DE-40A8-8F75-C08C02CE581B}"/>
              </a:ext>
            </a:extLst>
          </p:cNvPr>
          <p:cNvSpPr>
            <a:spLocks noGrp="1"/>
          </p:cNvSpPr>
          <p:nvPr>
            <p:ph type="title"/>
          </p:nvPr>
        </p:nvSpPr>
        <p:spPr/>
        <p:txBody>
          <a:bodyPr>
            <a:normAutofit fontScale="90000"/>
          </a:bodyPr>
          <a:lstStyle/>
          <a:p>
            <a:r>
              <a:rPr lang="en-US" dirty="0"/>
              <a:t>What Caused Only Earth to Have a N</a:t>
            </a:r>
            <a:r>
              <a:rPr lang="en-US" baseline="-25000" dirty="0"/>
              <a:t>2</a:t>
            </a:r>
            <a:r>
              <a:rPr lang="en-US" dirty="0"/>
              <a:t>/O</a:t>
            </a:r>
            <a:r>
              <a:rPr lang="en-US" baseline="-25000" dirty="0"/>
              <a:t>2</a:t>
            </a:r>
            <a:r>
              <a:rPr lang="en-US" dirty="0"/>
              <a:t> Atmosphere and Liquid Water?</a:t>
            </a:r>
          </a:p>
        </p:txBody>
      </p:sp>
      <p:sp>
        <p:nvSpPr>
          <p:cNvPr id="3" name="Content Placeholder 2">
            <a:extLst>
              <a:ext uri="{FF2B5EF4-FFF2-40B4-BE49-F238E27FC236}">
                <a16:creationId xmlns:a16="http://schemas.microsoft.com/office/drawing/2014/main" id="{8A38009F-E29A-489F-8DB7-884241F1C875}"/>
              </a:ext>
            </a:extLst>
          </p:cNvPr>
          <p:cNvSpPr>
            <a:spLocks noGrp="1"/>
          </p:cNvSpPr>
          <p:nvPr>
            <p:ph idx="1"/>
          </p:nvPr>
        </p:nvSpPr>
        <p:spPr/>
        <p:txBody>
          <a:bodyPr/>
          <a:lstStyle/>
          <a:p>
            <a:r>
              <a:rPr lang="en-US" dirty="0"/>
              <a:t>Is Earth too close to Sun in its T-</a:t>
            </a:r>
            <a:r>
              <a:rPr lang="en-US" dirty="0" err="1"/>
              <a:t>Tauri</a:t>
            </a:r>
            <a:r>
              <a:rPr lang="en-US" dirty="0"/>
              <a:t> stage for lighter volatiles to survive?</a:t>
            </a:r>
          </a:p>
          <a:p>
            <a:r>
              <a:rPr lang="en-US" dirty="0"/>
              <a:t>Comets are no longer considered water-bearing objects bringing water to Earth.</a:t>
            </a:r>
          </a:p>
          <a:p>
            <a:r>
              <a:rPr lang="en-US" dirty="0"/>
              <a:t>Can the icy, hard rogue planet that impacted and impregnated Earth bring these volatiles?</a:t>
            </a:r>
          </a:p>
          <a:p>
            <a:endParaRPr lang="en-US" dirty="0"/>
          </a:p>
        </p:txBody>
      </p:sp>
      <p:sp>
        <p:nvSpPr>
          <p:cNvPr id="4" name="Date Placeholder 3">
            <a:extLst>
              <a:ext uri="{FF2B5EF4-FFF2-40B4-BE49-F238E27FC236}">
                <a16:creationId xmlns:a16="http://schemas.microsoft.com/office/drawing/2014/main" id="{894DE8E4-010B-4371-B1F4-FB3553A1F20B}"/>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0036FB1A-94EB-4236-8CF1-12865CDF087D}"/>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8B08AA19-5A15-4AF6-86E4-12F561C9905C}"/>
              </a:ext>
            </a:extLst>
          </p:cNvPr>
          <p:cNvSpPr>
            <a:spLocks noGrp="1"/>
          </p:cNvSpPr>
          <p:nvPr>
            <p:ph type="sldNum" sz="quarter" idx="12"/>
          </p:nvPr>
        </p:nvSpPr>
        <p:spPr/>
        <p:txBody>
          <a:bodyPr/>
          <a:lstStyle/>
          <a:p>
            <a:fld id="{19144D89-8E09-4D41-BE31-67F15778E33A}" type="slidenum">
              <a:rPr lang="en-US" smtClean="0"/>
              <a:t>11</a:t>
            </a:fld>
            <a:endParaRPr lang="en-US" dirty="0"/>
          </a:p>
        </p:txBody>
      </p:sp>
    </p:spTree>
    <p:extLst>
      <p:ext uri="{BB962C8B-B14F-4D97-AF65-F5344CB8AC3E}">
        <p14:creationId xmlns:p14="http://schemas.microsoft.com/office/powerpoint/2010/main" val="3889953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296F8-2E7A-4D83-8033-6CC336DC2D23}"/>
              </a:ext>
            </a:extLst>
          </p:cNvPr>
          <p:cNvSpPr>
            <a:spLocks noGrp="1"/>
          </p:cNvSpPr>
          <p:nvPr>
            <p:ph type="title"/>
          </p:nvPr>
        </p:nvSpPr>
        <p:spPr/>
        <p:txBody>
          <a:bodyPr/>
          <a:lstStyle/>
          <a:p>
            <a:r>
              <a:rPr lang="en-US" dirty="0"/>
              <a:t>The Giant Impact Model Defies Logic</a:t>
            </a:r>
          </a:p>
        </p:txBody>
      </p:sp>
      <p:sp>
        <p:nvSpPr>
          <p:cNvPr id="3" name="Content Placeholder 2">
            <a:extLst>
              <a:ext uri="{FF2B5EF4-FFF2-40B4-BE49-F238E27FC236}">
                <a16:creationId xmlns:a16="http://schemas.microsoft.com/office/drawing/2014/main" id="{5DC003EF-E457-48FE-87E2-EC39521C6107}"/>
              </a:ext>
            </a:extLst>
          </p:cNvPr>
          <p:cNvSpPr>
            <a:spLocks noGrp="1"/>
          </p:cNvSpPr>
          <p:nvPr>
            <p:ph idx="1"/>
          </p:nvPr>
        </p:nvSpPr>
        <p:spPr/>
        <p:txBody>
          <a:bodyPr>
            <a:normAutofit/>
          </a:bodyPr>
          <a:lstStyle/>
          <a:p>
            <a:pPr marL="0" indent="0">
              <a:buNone/>
            </a:pPr>
            <a:r>
              <a:rPr lang="en-US" dirty="0"/>
              <a:t>Part 1:</a:t>
            </a:r>
          </a:p>
          <a:p>
            <a:r>
              <a:rPr lang="en-US" dirty="0"/>
              <a:t>What is wrong with some stable isotopes being identical, implying a common origin?</a:t>
            </a:r>
          </a:p>
          <a:p>
            <a:r>
              <a:rPr lang="en-US" dirty="0"/>
              <a:t>The Earth indicates no global “ocean” of magma resulting from the GI’s impact??</a:t>
            </a:r>
          </a:p>
          <a:p>
            <a:r>
              <a:rPr lang="en-US" dirty="0"/>
              <a:t>Why does the Moon not share in the lighter volatiles found on Earth?</a:t>
            </a:r>
          </a:p>
        </p:txBody>
      </p:sp>
      <p:sp>
        <p:nvSpPr>
          <p:cNvPr id="4" name="Date Placeholder 3">
            <a:extLst>
              <a:ext uri="{FF2B5EF4-FFF2-40B4-BE49-F238E27FC236}">
                <a16:creationId xmlns:a16="http://schemas.microsoft.com/office/drawing/2014/main" id="{1B3BA46D-854D-41A6-92BD-6EBB6CCEFF16}"/>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A4EC8A00-8F3C-4FA6-959D-06730B4AC723}"/>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A0862523-FE3A-4360-9EFE-EF1F2865235C}"/>
              </a:ext>
            </a:extLst>
          </p:cNvPr>
          <p:cNvSpPr>
            <a:spLocks noGrp="1"/>
          </p:cNvSpPr>
          <p:nvPr>
            <p:ph type="sldNum" sz="quarter" idx="12"/>
          </p:nvPr>
        </p:nvSpPr>
        <p:spPr/>
        <p:txBody>
          <a:bodyPr/>
          <a:lstStyle/>
          <a:p>
            <a:fld id="{19144D89-8E09-4D41-BE31-67F15778E33A}" type="slidenum">
              <a:rPr lang="en-US" smtClean="0"/>
              <a:t>12</a:t>
            </a:fld>
            <a:endParaRPr lang="en-US" dirty="0"/>
          </a:p>
        </p:txBody>
      </p:sp>
    </p:spTree>
    <p:extLst>
      <p:ext uri="{BB962C8B-B14F-4D97-AF65-F5344CB8AC3E}">
        <p14:creationId xmlns:p14="http://schemas.microsoft.com/office/powerpoint/2010/main" val="1444320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9E8F7-644E-4DE4-9F28-16BA05D82D60}"/>
              </a:ext>
            </a:extLst>
          </p:cNvPr>
          <p:cNvSpPr>
            <a:spLocks noGrp="1"/>
          </p:cNvSpPr>
          <p:nvPr>
            <p:ph type="title"/>
          </p:nvPr>
        </p:nvSpPr>
        <p:spPr/>
        <p:txBody>
          <a:bodyPr/>
          <a:lstStyle/>
          <a:p>
            <a:r>
              <a:rPr lang="en-US" dirty="0"/>
              <a:t>The Giant Impact Model Defies Logic</a:t>
            </a:r>
          </a:p>
        </p:txBody>
      </p:sp>
      <p:sp>
        <p:nvSpPr>
          <p:cNvPr id="3" name="Content Placeholder 2">
            <a:extLst>
              <a:ext uri="{FF2B5EF4-FFF2-40B4-BE49-F238E27FC236}">
                <a16:creationId xmlns:a16="http://schemas.microsoft.com/office/drawing/2014/main" id="{11CDA18C-F5AB-4F0C-8D32-30B82993FACB}"/>
              </a:ext>
            </a:extLst>
          </p:cNvPr>
          <p:cNvSpPr>
            <a:spLocks noGrp="1"/>
          </p:cNvSpPr>
          <p:nvPr>
            <p:ph idx="1"/>
          </p:nvPr>
        </p:nvSpPr>
        <p:spPr/>
        <p:txBody>
          <a:bodyPr>
            <a:normAutofit lnSpcReduction="10000"/>
          </a:bodyPr>
          <a:lstStyle/>
          <a:p>
            <a:pPr marL="0" indent="0">
              <a:buNone/>
            </a:pPr>
            <a:r>
              <a:rPr lang="en-US" dirty="0"/>
              <a:t>Part 2:</a:t>
            </a:r>
          </a:p>
          <a:p>
            <a:r>
              <a:rPr lang="en-US" dirty="0"/>
              <a:t>Why does the Moon have a small iron core about 25% of its diameter making its escape from the Earth’s impact highly improbable?</a:t>
            </a:r>
          </a:p>
          <a:p>
            <a:r>
              <a:rPr lang="en-US" dirty="0"/>
              <a:t>Such oblique or tangential impact as is required would add too much angular momentum to Earth producing five-hour or less days??</a:t>
            </a:r>
          </a:p>
          <a:p>
            <a:r>
              <a:rPr lang="en-US" dirty="0"/>
              <a:t>Aftermath of collision should cause a co-planar Moon orbit with Earth’s equator??</a:t>
            </a:r>
          </a:p>
          <a:p>
            <a:endParaRPr lang="en-US" dirty="0"/>
          </a:p>
        </p:txBody>
      </p:sp>
      <p:sp>
        <p:nvSpPr>
          <p:cNvPr id="4" name="Date Placeholder 3">
            <a:extLst>
              <a:ext uri="{FF2B5EF4-FFF2-40B4-BE49-F238E27FC236}">
                <a16:creationId xmlns:a16="http://schemas.microsoft.com/office/drawing/2014/main" id="{C7656277-99E4-4813-BB03-5FC8B7BB4839}"/>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27D79B42-8351-4742-9D20-3D7A9D008C3A}"/>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7AF91447-40BB-40A3-8F35-6B6D787A1689}"/>
              </a:ext>
            </a:extLst>
          </p:cNvPr>
          <p:cNvSpPr>
            <a:spLocks noGrp="1"/>
          </p:cNvSpPr>
          <p:nvPr>
            <p:ph type="sldNum" sz="quarter" idx="12"/>
          </p:nvPr>
        </p:nvSpPr>
        <p:spPr/>
        <p:txBody>
          <a:bodyPr/>
          <a:lstStyle/>
          <a:p>
            <a:fld id="{19144D89-8E09-4D41-BE31-67F15778E33A}" type="slidenum">
              <a:rPr lang="en-US" smtClean="0"/>
              <a:t>13</a:t>
            </a:fld>
            <a:endParaRPr lang="en-US" dirty="0"/>
          </a:p>
        </p:txBody>
      </p:sp>
    </p:spTree>
    <p:extLst>
      <p:ext uri="{BB962C8B-B14F-4D97-AF65-F5344CB8AC3E}">
        <p14:creationId xmlns:p14="http://schemas.microsoft.com/office/powerpoint/2010/main" val="360973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F3A5F-7C49-4B9D-B5C4-900BB786BEDA}"/>
              </a:ext>
            </a:extLst>
          </p:cNvPr>
          <p:cNvSpPr>
            <a:spLocks noGrp="1"/>
          </p:cNvSpPr>
          <p:nvPr>
            <p:ph type="title"/>
          </p:nvPr>
        </p:nvSpPr>
        <p:spPr/>
        <p:txBody>
          <a:bodyPr/>
          <a:lstStyle/>
          <a:p>
            <a:r>
              <a:rPr lang="en-US" dirty="0"/>
              <a:t>Compositional Inconsistencies for the Giant Impact</a:t>
            </a:r>
          </a:p>
        </p:txBody>
      </p:sp>
      <p:sp>
        <p:nvSpPr>
          <p:cNvPr id="3" name="Content Placeholder 2">
            <a:extLst>
              <a:ext uri="{FF2B5EF4-FFF2-40B4-BE49-F238E27FC236}">
                <a16:creationId xmlns:a16="http://schemas.microsoft.com/office/drawing/2014/main" id="{8B909F48-AF76-4805-A96B-1A6C38200CE9}"/>
              </a:ext>
            </a:extLst>
          </p:cNvPr>
          <p:cNvSpPr>
            <a:spLocks noGrp="1"/>
          </p:cNvSpPr>
          <p:nvPr>
            <p:ph idx="1"/>
          </p:nvPr>
        </p:nvSpPr>
        <p:spPr/>
        <p:txBody>
          <a:bodyPr>
            <a:normAutofit/>
          </a:bodyPr>
          <a:lstStyle/>
          <a:p>
            <a:pPr marL="0" indent="0">
              <a:buNone/>
            </a:pPr>
            <a:r>
              <a:rPr lang="en-US" dirty="0"/>
              <a:t>Can the EMM hypothesis explain any of these difficulties?</a:t>
            </a:r>
          </a:p>
          <a:p>
            <a:pPr marL="457200" indent="-457200">
              <a:buFont typeface="+mj-lt"/>
              <a:buAutoNum type="arabicPeriod"/>
            </a:pPr>
            <a:r>
              <a:rPr lang="en-US" dirty="0"/>
              <a:t>Ratios of Moon’s volatile elements not explained by the GI</a:t>
            </a:r>
          </a:p>
          <a:p>
            <a:pPr marL="457200" indent="-457200">
              <a:buFont typeface="+mj-lt"/>
              <a:buAutoNum type="arabicPeriod"/>
            </a:pPr>
            <a:r>
              <a:rPr lang="en-US" dirty="0"/>
              <a:t>If bulk of material came from impactor, the     Moon should be enriched with iron-loving</a:t>
            </a:r>
            <a:br>
              <a:rPr lang="en-US" dirty="0"/>
            </a:br>
            <a:r>
              <a:rPr lang="en-US" dirty="0"/>
              <a:t>elements that would be deep inside impactor’s mantle</a:t>
            </a:r>
          </a:p>
          <a:p>
            <a:endParaRPr lang="en-US" dirty="0"/>
          </a:p>
        </p:txBody>
      </p:sp>
      <p:sp>
        <p:nvSpPr>
          <p:cNvPr id="4" name="Date Placeholder 3">
            <a:extLst>
              <a:ext uri="{FF2B5EF4-FFF2-40B4-BE49-F238E27FC236}">
                <a16:creationId xmlns:a16="http://schemas.microsoft.com/office/drawing/2014/main" id="{F73326B8-5B8E-473D-86D9-978BA81F25CE}"/>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D9F6CD34-5F00-49BC-B73F-3FBA3AF49E8A}"/>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A20E35E9-00A1-469C-80DA-984183830C74}"/>
              </a:ext>
            </a:extLst>
          </p:cNvPr>
          <p:cNvSpPr>
            <a:spLocks noGrp="1"/>
          </p:cNvSpPr>
          <p:nvPr>
            <p:ph type="sldNum" sz="quarter" idx="12"/>
          </p:nvPr>
        </p:nvSpPr>
        <p:spPr/>
        <p:txBody>
          <a:bodyPr/>
          <a:lstStyle/>
          <a:p>
            <a:fld id="{19144D89-8E09-4D41-BE31-67F15778E33A}" type="slidenum">
              <a:rPr lang="en-US" smtClean="0"/>
              <a:t>14</a:t>
            </a:fld>
            <a:endParaRPr lang="en-US" dirty="0"/>
          </a:p>
        </p:txBody>
      </p:sp>
    </p:spTree>
    <p:extLst>
      <p:ext uri="{BB962C8B-B14F-4D97-AF65-F5344CB8AC3E}">
        <p14:creationId xmlns:p14="http://schemas.microsoft.com/office/powerpoint/2010/main" val="1639294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BC0D-AF13-4E05-B285-AB73C932FBA8}"/>
              </a:ext>
            </a:extLst>
          </p:cNvPr>
          <p:cNvSpPr>
            <a:spLocks noGrp="1"/>
          </p:cNvSpPr>
          <p:nvPr>
            <p:ph type="title"/>
          </p:nvPr>
        </p:nvSpPr>
        <p:spPr/>
        <p:txBody>
          <a:bodyPr/>
          <a:lstStyle/>
          <a:p>
            <a:r>
              <a:rPr lang="en-US" dirty="0"/>
              <a:t>Compositional Inconsistencies for the Giant Impact</a:t>
            </a:r>
          </a:p>
        </p:txBody>
      </p:sp>
      <p:sp>
        <p:nvSpPr>
          <p:cNvPr id="3" name="Content Placeholder 2">
            <a:extLst>
              <a:ext uri="{FF2B5EF4-FFF2-40B4-BE49-F238E27FC236}">
                <a16:creationId xmlns:a16="http://schemas.microsoft.com/office/drawing/2014/main" id="{FC96276E-634D-495C-AFE0-8507C8C512EC}"/>
              </a:ext>
            </a:extLst>
          </p:cNvPr>
          <p:cNvSpPr>
            <a:spLocks noGrp="1"/>
          </p:cNvSpPr>
          <p:nvPr>
            <p:ph idx="1"/>
          </p:nvPr>
        </p:nvSpPr>
        <p:spPr/>
        <p:txBody>
          <a:bodyPr/>
          <a:lstStyle/>
          <a:p>
            <a:pPr marL="457200" indent="-457200">
              <a:buFont typeface="+mj-lt"/>
              <a:buAutoNum type="arabicPeriod" startAt="3"/>
            </a:pPr>
            <a:r>
              <a:rPr lang="en-US" dirty="0"/>
              <a:t>Iron oxide (</a:t>
            </a:r>
            <a:r>
              <a:rPr lang="en-US" dirty="0" err="1"/>
              <a:t>FeO</a:t>
            </a:r>
            <a:r>
              <a:rPr lang="en-US" dirty="0"/>
              <a:t>) content is 13% for the Moon, which is intermediate between Mars 18% and Earth’s mantle of 8%. Can the proto-lunar material really come from Earth’s mantle?</a:t>
            </a:r>
          </a:p>
          <a:p>
            <a:pPr marL="457200" indent="-457200">
              <a:buFont typeface="+mj-lt"/>
              <a:buAutoNum type="arabicPeriod" startAt="3"/>
            </a:pPr>
            <a:r>
              <a:rPr lang="en-US" dirty="0"/>
              <a:t>The Moon’s titanium isotope ratios are so close to Earth’s, thereby ruling out that any colliding body could be part of the Moon</a:t>
            </a:r>
          </a:p>
        </p:txBody>
      </p:sp>
      <p:sp>
        <p:nvSpPr>
          <p:cNvPr id="4" name="Date Placeholder 3">
            <a:extLst>
              <a:ext uri="{FF2B5EF4-FFF2-40B4-BE49-F238E27FC236}">
                <a16:creationId xmlns:a16="http://schemas.microsoft.com/office/drawing/2014/main" id="{A394EE8C-EB07-49B7-B192-78B8B2C088AA}"/>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E6872AB6-26D7-484F-914B-07E3C3BE65C2}"/>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ED8BDA78-B2F8-4C68-89C8-BBC58FBDF3FE}"/>
              </a:ext>
            </a:extLst>
          </p:cNvPr>
          <p:cNvSpPr>
            <a:spLocks noGrp="1"/>
          </p:cNvSpPr>
          <p:nvPr>
            <p:ph type="sldNum" sz="quarter" idx="12"/>
          </p:nvPr>
        </p:nvSpPr>
        <p:spPr/>
        <p:txBody>
          <a:bodyPr/>
          <a:lstStyle/>
          <a:p>
            <a:fld id="{19144D89-8E09-4D41-BE31-67F15778E33A}" type="slidenum">
              <a:rPr lang="en-US" smtClean="0"/>
              <a:t>15</a:t>
            </a:fld>
            <a:endParaRPr lang="en-US" dirty="0"/>
          </a:p>
        </p:txBody>
      </p:sp>
    </p:spTree>
    <p:extLst>
      <p:ext uri="{BB962C8B-B14F-4D97-AF65-F5344CB8AC3E}">
        <p14:creationId xmlns:p14="http://schemas.microsoft.com/office/powerpoint/2010/main" val="2833646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30398-D509-403E-BAFE-2CD3107EEDE3}"/>
              </a:ext>
            </a:extLst>
          </p:cNvPr>
          <p:cNvSpPr>
            <a:spLocks noGrp="1"/>
          </p:cNvSpPr>
          <p:nvPr>
            <p:ph type="title"/>
          </p:nvPr>
        </p:nvSpPr>
        <p:spPr/>
        <p:txBody>
          <a:bodyPr/>
          <a:lstStyle/>
          <a:p>
            <a:r>
              <a:rPr lang="en-US" dirty="0"/>
              <a:t>Compositional Inconsistencies for the Giant Impact</a:t>
            </a:r>
          </a:p>
        </p:txBody>
      </p:sp>
      <p:sp>
        <p:nvSpPr>
          <p:cNvPr id="3" name="Content Placeholder 2">
            <a:extLst>
              <a:ext uri="{FF2B5EF4-FFF2-40B4-BE49-F238E27FC236}">
                <a16:creationId xmlns:a16="http://schemas.microsoft.com/office/drawing/2014/main" id="{9BF7B09D-C913-4964-AA15-2A30D5361D93}"/>
              </a:ext>
            </a:extLst>
          </p:cNvPr>
          <p:cNvSpPr>
            <a:spLocks noGrp="1"/>
          </p:cNvSpPr>
          <p:nvPr>
            <p:ph idx="1"/>
          </p:nvPr>
        </p:nvSpPr>
        <p:spPr/>
        <p:txBody>
          <a:bodyPr>
            <a:normAutofit/>
          </a:bodyPr>
          <a:lstStyle/>
          <a:p>
            <a:pPr marL="457200" indent="-457200">
              <a:buFont typeface="+mj-lt"/>
              <a:buAutoNum type="arabicPeriod" startAt="5"/>
            </a:pPr>
            <a:r>
              <a:rPr lang="en-US" dirty="0"/>
              <a:t>Oxygen isotopes ratios are distinct signatures for each solar system body; the Moon’s ratio is identical to those of Earth.</a:t>
            </a:r>
          </a:p>
          <a:p>
            <a:pPr marL="457200" indent="-457200">
              <a:buFont typeface="+mj-lt"/>
              <a:buAutoNum type="arabicPeriod" startAt="5"/>
            </a:pPr>
            <a:r>
              <a:rPr lang="en-US" dirty="0"/>
              <a:t>How would the GI and EMM address this isotope anomaly since this type of ratio indicates that the impactor should have similar origins as Earth?</a:t>
            </a:r>
          </a:p>
          <a:p>
            <a:pPr marL="457200" indent="-457200">
              <a:buFont typeface="+mj-lt"/>
              <a:buAutoNum type="arabicPeriod" startAt="5"/>
            </a:pPr>
            <a:endParaRPr lang="en-US" dirty="0"/>
          </a:p>
          <a:p>
            <a:pPr marL="457200" indent="-457200">
              <a:buFont typeface="+mj-lt"/>
              <a:buAutoNum type="arabicPeriod" startAt="5"/>
            </a:pPr>
            <a:endParaRPr lang="en-US" dirty="0"/>
          </a:p>
        </p:txBody>
      </p:sp>
      <p:sp>
        <p:nvSpPr>
          <p:cNvPr id="4" name="Date Placeholder 3">
            <a:extLst>
              <a:ext uri="{FF2B5EF4-FFF2-40B4-BE49-F238E27FC236}">
                <a16:creationId xmlns:a16="http://schemas.microsoft.com/office/drawing/2014/main" id="{C34CB29A-9064-4CEA-9356-11592CA3CD0E}"/>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6807F6F5-32DF-4F4C-9E2E-DC2FCB0374E0}"/>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1062C1F4-3CEC-4218-A3B3-A535BA4D51CC}"/>
              </a:ext>
            </a:extLst>
          </p:cNvPr>
          <p:cNvSpPr>
            <a:spLocks noGrp="1"/>
          </p:cNvSpPr>
          <p:nvPr>
            <p:ph type="sldNum" sz="quarter" idx="12"/>
          </p:nvPr>
        </p:nvSpPr>
        <p:spPr/>
        <p:txBody>
          <a:bodyPr/>
          <a:lstStyle/>
          <a:p>
            <a:fld id="{19144D89-8E09-4D41-BE31-67F15778E33A}" type="slidenum">
              <a:rPr lang="en-US" smtClean="0"/>
              <a:t>16</a:t>
            </a:fld>
            <a:endParaRPr lang="en-US" dirty="0"/>
          </a:p>
        </p:txBody>
      </p:sp>
    </p:spTree>
    <p:extLst>
      <p:ext uri="{BB962C8B-B14F-4D97-AF65-F5344CB8AC3E}">
        <p14:creationId xmlns:p14="http://schemas.microsoft.com/office/powerpoint/2010/main" val="225490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1AFC6-A58C-40B8-814C-2151F730DA9F}"/>
              </a:ext>
            </a:extLst>
          </p:cNvPr>
          <p:cNvSpPr>
            <a:spLocks noGrp="1"/>
          </p:cNvSpPr>
          <p:nvPr>
            <p:ph type="title"/>
          </p:nvPr>
        </p:nvSpPr>
        <p:spPr/>
        <p:txBody>
          <a:bodyPr/>
          <a:lstStyle/>
          <a:p>
            <a:r>
              <a:rPr lang="en-US" dirty="0"/>
              <a:t>Contrasting EMM and GI – Part 1</a:t>
            </a:r>
          </a:p>
        </p:txBody>
      </p:sp>
      <p:sp>
        <p:nvSpPr>
          <p:cNvPr id="3" name="Text Placeholder 2">
            <a:extLst>
              <a:ext uri="{FF2B5EF4-FFF2-40B4-BE49-F238E27FC236}">
                <a16:creationId xmlns:a16="http://schemas.microsoft.com/office/drawing/2014/main" id="{299EC27B-9251-4B4D-BA8A-EAA7EA3DCF1C}"/>
              </a:ext>
            </a:extLst>
          </p:cNvPr>
          <p:cNvSpPr>
            <a:spLocks noGrp="1"/>
          </p:cNvSpPr>
          <p:nvPr>
            <p:ph type="body" idx="1"/>
          </p:nvPr>
        </p:nvSpPr>
        <p:spPr/>
        <p:txBody>
          <a:bodyPr>
            <a:normAutofit lnSpcReduction="10000"/>
          </a:bodyPr>
          <a:lstStyle/>
          <a:p>
            <a:r>
              <a:rPr lang="en-US" dirty="0"/>
              <a:t>Earth’s Metamorphosis</a:t>
            </a:r>
          </a:p>
        </p:txBody>
      </p:sp>
      <p:sp>
        <p:nvSpPr>
          <p:cNvPr id="4" name="Content Placeholder 3">
            <a:extLst>
              <a:ext uri="{FF2B5EF4-FFF2-40B4-BE49-F238E27FC236}">
                <a16:creationId xmlns:a16="http://schemas.microsoft.com/office/drawing/2014/main" id="{237D959A-C6F5-4DA3-BE4B-33C3325C7225}"/>
              </a:ext>
            </a:extLst>
          </p:cNvPr>
          <p:cNvSpPr>
            <a:spLocks noGrp="1"/>
          </p:cNvSpPr>
          <p:nvPr>
            <p:ph sz="half" idx="2"/>
          </p:nvPr>
        </p:nvSpPr>
        <p:spPr/>
        <p:txBody>
          <a:bodyPr>
            <a:normAutofit fontScale="77500" lnSpcReduction="20000"/>
          </a:bodyPr>
          <a:lstStyle/>
          <a:p>
            <a:r>
              <a:rPr lang="en-US" dirty="0"/>
              <a:t>All three suspects in this story have different origins</a:t>
            </a:r>
          </a:p>
          <a:p>
            <a:r>
              <a:rPr lang="en-US" dirty="0"/>
              <a:t>Materials from these culprits mixed to form asteroids, the continents, and Moon rocks on its surface</a:t>
            </a:r>
          </a:p>
          <a:p>
            <a:r>
              <a:rPr lang="en-US" dirty="0"/>
              <a:t>LHB and Main Belt consistent with hypothesis</a:t>
            </a:r>
          </a:p>
          <a:p>
            <a:r>
              <a:rPr lang="en-US" dirty="0"/>
              <a:t>Capture mode has enough time with no angular momentum issues</a:t>
            </a:r>
          </a:p>
          <a:p>
            <a:pPr marL="0" indent="0">
              <a:buNone/>
            </a:pPr>
            <a:endParaRPr lang="en-US" dirty="0"/>
          </a:p>
        </p:txBody>
      </p:sp>
      <p:sp>
        <p:nvSpPr>
          <p:cNvPr id="5" name="Text Placeholder 4">
            <a:extLst>
              <a:ext uri="{FF2B5EF4-FFF2-40B4-BE49-F238E27FC236}">
                <a16:creationId xmlns:a16="http://schemas.microsoft.com/office/drawing/2014/main" id="{BEF3E4D4-0834-4F67-8451-92CA3E9960F8}"/>
              </a:ext>
            </a:extLst>
          </p:cNvPr>
          <p:cNvSpPr>
            <a:spLocks noGrp="1"/>
          </p:cNvSpPr>
          <p:nvPr>
            <p:ph type="body" sz="quarter" idx="3"/>
          </p:nvPr>
        </p:nvSpPr>
        <p:spPr/>
        <p:txBody>
          <a:bodyPr>
            <a:normAutofit lnSpcReduction="10000"/>
          </a:bodyPr>
          <a:lstStyle/>
          <a:p>
            <a:r>
              <a:rPr lang="en-US" dirty="0"/>
              <a:t>Giant Impact Hypothesis</a:t>
            </a:r>
          </a:p>
        </p:txBody>
      </p:sp>
      <p:sp>
        <p:nvSpPr>
          <p:cNvPr id="6" name="Content Placeholder 5">
            <a:extLst>
              <a:ext uri="{FF2B5EF4-FFF2-40B4-BE49-F238E27FC236}">
                <a16:creationId xmlns:a16="http://schemas.microsoft.com/office/drawing/2014/main" id="{99B9C0DF-6BE0-4456-A324-3624B5F25119}"/>
              </a:ext>
            </a:extLst>
          </p:cNvPr>
          <p:cNvSpPr>
            <a:spLocks noGrp="1"/>
          </p:cNvSpPr>
          <p:nvPr>
            <p:ph sz="quarter" idx="4"/>
          </p:nvPr>
        </p:nvSpPr>
        <p:spPr/>
        <p:txBody>
          <a:bodyPr>
            <a:normAutofit fontScale="55000" lnSpcReduction="20000"/>
          </a:bodyPr>
          <a:lstStyle/>
          <a:p>
            <a:r>
              <a:rPr lang="en-US" sz="3000" dirty="0"/>
              <a:t>The two suspects in this story require different origins</a:t>
            </a:r>
          </a:p>
          <a:p>
            <a:r>
              <a:rPr lang="en-US" sz="3000" dirty="0"/>
              <a:t>Requires very hot Moon materials coming from Earth</a:t>
            </a:r>
          </a:p>
          <a:p>
            <a:r>
              <a:rPr lang="en-US" sz="3000" dirty="0"/>
              <a:t>LHB dependent on Nice idea</a:t>
            </a:r>
          </a:p>
          <a:p>
            <a:r>
              <a:rPr lang="en-US" sz="3000" dirty="0"/>
              <a:t>Main Belt needs outer planet gravity resonance</a:t>
            </a:r>
          </a:p>
          <a:p>
            <a:r>
              <a:rPr lang="en-US" sz="3000" dirty="0"/>
              <a:t>Capture mode needs high spin, magma ocean, and yet enough energy for Moon’s iron core to attain escape velocity</a:t>
            </a:r>
          </a:p>
          <a:p>
            <a:endParaRPr lang="en-US" dirty="0"/>
          </a:p>
        </p:txBody>
      </p:sp>
      <p:sp>
        <p:nvSpPr>
          <p:cNvPr id="7" name="Date Placeholder 6">
            <a:extLst>
              <a:ext uri="{FF2B5EF4-FFF2-40B4-BE49-F238E27FC236}">
                <a16:creationId xmlns:a16="http://schemas.microsoft.com/office/drawing/2014/main" id="{70BCB0BE-9B4F-45C4-93EF-BA9D96D37EC9}"/>
              </a:ext>
            </a:extLst>
          </p:cNvPr>
          <p:cNvSpPr>
            <a:spLocks noGrp="1"/>
          </p:cNvSpPr>
          <p:nvPr>
            <p:ph type="dt" sz="half" idx="10"/>
          </p:nvPr>
        </p:nvSpPr>
        <p:spPr/>
        <p:txBody>
          <a:bodyPr/>
          <a:lstStyle/>
          <a:p>
            <a:r>
              <a:rPr lang="en-US"/>
              <a:t>Revised 5/1/2017</a:t>
            </a:r>
            <a:endParaRPr lang="en-US" dirty="0"/>
          </a:p>
        </p:txBody>
      </p:sp>
      <p:sp>
        <p:nvSpPr>
          <p:cNvPr id="8" name="Footer Placeholder 7">
            <a:extLst>
              <a:ext uri="{FF2B5EF4-FFF2-40B4-BE49-F238E27FC236}">
                <a16:creationId xmlns:a16="http://schemas.microsoft.com/office/drawing/2014/main" id="{77D26173-068A-46B7-A478-FD61CD1A6C4B}"/>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9" name="Slide Number Placeholder 8">
            <a:extLst>
              <a:ext uri="{FF2B5EF4-FFF2-40B4-BE49-F238E27FC236}">
                <a16:creationId xmlns:a16="http://schemas.microsoft.com/office/drawing/2014/main" id="{026DE971-8E6F-48B7-8811-EDB1DCDD31E1}"/>
              </a:ext>
            </a:extLst>
          </p:cNvPr>
          <p:cNvSpPr>
            <a:spLocks noGrp="1"/>
          </p:cNvSpPr>
          <p:nvPr>
            <p:ph type="sldNum" sz="quarter" idx="12"/>
          </p:nvPr>
        </p:nvSpPr>
        <p:spPr/>
        <p:txBody>
          <a:bodyPr/>
          <a:lstStyle/>
          <a:p>
            <a:fld id="{19144D89-8E09-4D41-BE31-67F15778E33A}" type="slidenum">
              <a:rPr lang="en-US" smtClean="0"/>
              <a:t>17</a:t>
            </a:fld>
            <a:endParaRPr lang="en-US" dirty="0"/>
          </a:p>
        </p:txBody>
      </p:sp>
    </p:spTree>
    <p:extLst>
      <p:ext uri="{BB962C8B-B14F-4D97-AF65-F5344CB8AC3E}">
        <p14:creationId xmlns:p14="http://schemas.microsoft.com/office/powerpoint/2010/main" val="3800230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39DE7-69F6-433D-B4B3-304F653CB3A1}"/>
              </a:ext>
            </a:extLst>
          </p:cNvPr>
          <p:cNvSpPr>
            <a:spLocks noGrp="1"/>
          </p:cNvSpPr>
          <p:nvPr>
            <p:ph type="title"/>
          </p:nvPr>
        </p:nvSpPr>
        <p:spPr/>
        <p:txBody>
          <a:bodyPr/>
          <a:lstStyle/>
          <a:p>
            <a:r>
              <a:rPr lang="en-US" dirty="0"/>
              <a:t>Contrasting EMM and GI – Part 2</a:t>
            </a:r>
          </a:p>
        </p:txBody>
      </p:sp>
      <p:sp>
        <p:nvSpPr>
          <p:cNvPr id="3" name="Text Placeholder 2">
            <a:extLst>
              <a:ext uri="{FF2B5EF4-FFF2-40B4-BE49-F238E27FC236}">
                <a16:creationId xmlns:a16="http://schemas.microsoft.com/office/drawing/2014/main" id="{D5CF5260-8FF7-4FC9-B96E-642EFF4D3266}"/>
              </a:ext>
            </a:extLst>
          </p:cNvPr>
          <p:cNvSpPr>
            <a:spLocks noGrp="1"/>
          </p:cNvSpPr>
          <p:nvPr>
            <p:ph type="body" idx="1"/>
          </p:nvPr>
        </p:nvSpPr>
        <p:spPr/>
        <p:txBody>
          <a:bodyPr>
            <a:normAutofit lnSpcReduction="10000"/>
          </a:bodyPr>
          <a:lstStyle/>
          <a:p>
            <a:r>
              <a:rPr lang="en-US" dirty="0"/>
              <a:t>Earth’s Metamorphosis</a:t>
            </a:r>
          </a:p>
        </p:txBody>
      </p:sp>
      <p:sp>
        <p:nvSpPr>
          <p:cNvPr id="4" name="Content Placeholder 3">
            <a:extLst>
              <a:ext uri="{FF2B5EF4-FFF2-40B4-BE49-F238E27FC236}">
                <a16:creationId xmlns:a16="http://schemas.microsoft.com/office/drawing/2014/main" id="{C3D20ACB-69FF-4727-ABFC-C196EB3DB2BA}"/>
              </a:ext>
            </a:extLst>
          </p:cNvPr>
          <p:cNvSpPr>
            <a:spLocks noGrp="1"/>
          </p:cNvSpPr>
          <p:nvPr>
            <p:ph sz="half" idx="2"/>
          </p:nvPr>
        </p:nvSpPr>
        <p:spPr/>
        <p:txBody>
          <a:bodyPr>
            <a:normAutofit fontScale="85000" lnSpcReduction="20000"/>
          </a:bodyPr>
          <a:lstStyle/>
          <a:p>
            <a:r>
              <a:rPr lang="en-US" dirty="0"/>
              <a:t>Explains Earth’s higher, granitic continental crusts</a:t>
            </a:r>
          </a:p>
          <a:p>
            <a:r>
              <a:rPr lang="en-US" dirty="0"/>
              <a:t>Addresses Earth’s geology of tectonics, volcanism, and hot spots – features not shared by other planets</a:t>
            </a:r>
          </a:p>
          <a:p>
            <a:r>
              <a:rPr lang="en-US" dirty="0"/>
              <a:t>Impactor brought lighter volatiles to an already watery planet</a:t>
            </a:r>
          </a:p>
          <a:p>
            <a:endParaRPr lang="en-US" dirty="0"/>
          </a:p>
        </p:txBody>
      </p:sp>
      <p:sp>
        <p:nvSpPr>
          <p:cNvPr id="5" name="Text Placeholder 4">
            <a:extLst>
              <a:ext uri="{FF2B5EF4-FFF2-40B4-BE49-F238E27FC236}">
                <a16:creationId xmlns:a16="http://schemas.microsoft.com/office/drawing/2014/main" id="{D5476F4B-B91D-4706-AC76-D7BD33362231}"/>
              </a:ext>
            </a:extLst>
          </p:cNvPr>
          <p:cNvSpPr>
            <a:spLocks noGrp="1"/>
          </p:cNvSpPr>
          <p:nvPr>
            <p:ph type="body" sz="quarter" idx="3"/>
          </p:nvPr>
        </p:nvSpPr>
        <p:spPr/>
        <p:txBody>
          <a:bodyPr>
            <a:normAutofit lnSpcReduction="10000"/>
          </a:bodyPr>
          <a:lstStyle/>
          <a:p>
            <a:r>
              <a:rPr lang="en-US" dirty="0"/>
              <a:t>Giant Impact Hypothesis</a:t>
            </a:r>
          </a:p>
        </p:txBody>
      </p:sp>
      <p:sp>
        <p:nvSpPr>
          <p:cNvPr id="6" name="Content Placeholder 5">
            <a:extLst>
              <a:ext uri="{FF2B5EF4-FFF2-40B4-BE49-F238E27FC236}">
                <a16:creationId xmlns:a16="http://schemas.microsoft.com/office/drawing/2014/main" id="{884D217D-3A52-45AD-A2FF-99D68E59CE9E}"/>
              </a:ext>
            </a:extLst>
          </p:cNvPr>
          <p:cNvSpPr>
            <a:spLocks noGrp="1"/>
          </p:cNvSpPr>
          <p:nvPr>
            <p:ph sz="quarter" idx="4"/>
          </p:nvPr>
        </p:nvSpPr>
        <p:spPr/>
        <p:txBody>
          <a:bodyPr>
            <a:normAutofit fontScale="85000" lnSpcReduction="20000"/>
          </a:bodyPr>
          <a:lstStyle/>
          <a:p>
            <a:r>
              <a:rPr lang="en-US" dirty="0"/>
              <a:t>Unable to use Pacific Ocean basin as impact location due to plate tectonic processes</a:t>
            </a:r>
          </a:p>
          <a:p>
            <a:r>
              <a:rPr lang="en-US" dirty="0"/>
              <a:t>Cannot address reasons for lighter volatiles for atmosphere and oceans</a:t>
            </a:r>
          </a:p>
          <a:p>
            <a:r>
              <a:rPr lang="en-US" dirty="0"/>
              <a:t>Dating of LHB requires a very suspicious Nice theory of chaotic orbital transfers or changes in  orbital radii</a:t>
            </a:r>
          </a:p>
          <a:p>
            <a:endParaRPr lang="en-US" dirty="0"/>
          </a:p>
        </p:txBody>
      </p:sp>
      <p:sp>
        <p:nvSpPr>
          <p:cNvPr id="7" name="Date Placeholder 6">
            <a:extLst>
              <a:ext uri="{FF2B5EF4-FFF2-40B4-BE49-F238E27FC236}">
                <a16:creationId xmlns:a16="http://schemas.microsoft.com/office/drawing/2014/main" id="{7BCD963C-8C21-4DBC-BBE7-3CF745420B20}"/>
              </a:ext>
            </a:extLst>
          </p:cNvPr>
          <p:cNvSpPr>
            <a:spLocks noGrp="1"/>
          </p:cNvSpPr>
          <p:nvPr>
            <p:ph type="dt" sz="half" idx="10"/>
          </p:nvPr>
        </p:nvSpPr>
        <p:spPr/>
        <p:txBody>
          <a:bodyPr/>
          <a:lstStyle/>
          <a:p>
            <a:r>
              <a:rPr lang="en-US"/>
              <a:t>Revised 5/1/2017</a:t>
            </a:r>
            <a:endParaRPr lang="en-US" dirty="0"/>
          </a:p>
        </p:txBody>
      </p:sp>
      <p:sp>
        <p:nvSpPr>
          <p:cNvPr id="8" name="Footer Placeholder 7">
            <a:extLst>
              <a:ext uri="{FF2B5EF4-FFF2-40B4-BE49-F238E27FC236}">
                <a16:creationId xmlns:a16="http://schemas.microsoft.com/office/drawing/2014/main" id="{B8AD0AEA-A2D3-4C99-BFE3-33006AADC5BA}"/>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9" name="Slide Number Placeholder 8">
            <a:extLst>
              <a:ext uri="{FF2B5EF4-FFF2-40B4-BE49-F238E27FC236}">
                <a16:creationId xmlns:a16="http://schemas.microsoft.com/office/drawing/2014/main" id="{F30CAD14-327C-4D2B-91AC-F6DF92C57D5E}"/>
              </a:ext>
            </a:extLst>
          </p:cNvPr>
          <p:cNvSpPr>
            <a:spLocks noGrp="1"/>
          </p:cNvSpPr>
          <p:nvPr>
            <p:ph type="sldNum" sz="quarter" idx="12"/>
          </p:nvPr>
        </p:nvSpPr>
        <p:spPr/>
        <p:txBody>
          <a:bodyPr/>
          <a:lstStyle/>
          <a:p>
            <a:fld id="{19144D89-8E09-4D41-BE31-67F15778E33A}" type="slidenum">
              <a:rPr lang="en-US" smtClean="0"/>
              <a:t>18</a:t>
            </a:fld>
            <a:endParaRPr lang="en-US" dirty="0"/>
          </a:p>
        </p:txBody>
      </p:sp>
    </p:spTree>
    <p:extLst>
      <p:ext uri="{BB962C8B-B14F-4D97-AF65-F5344CB8AC3E}">
        <p14:creationId xmlns:p14="http://schemas.microsoft.com/office/powerpoint/2010/main" val="2190574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21062-B1D3-4143-9D9D-E3150A20022C}"/>
              </a:ext>
            </a:extLst>
          </p:cNvPr>
          <p:cNvSpPr>
            <a:spLocks noGrp="1"/>
          </p:cNvSpPr>
          <p:nvPr>
            <p:ph type="title"/>
          </p:nvPr>
        </p:nvSpPr>
        <p:spPr/>
        <p:txBody>
          <a:bodyPr/>
          <a:lstStyle/>
          <a:p>
            <a:r>
              <a:rPr lang="en-US" dirty="0"/>
              <a:t>Which hypothesis do you prefer?</a:t>
            </a:r>
            <a:br>
              <a:rPr lang="en-US" dirty="0"/>
            </a:br>
            <a:r>
              <a:rPr lang="en-US" dirty="0"/>
              <a:t>Is the Moon still an enigma?</a:t>
            </a:r>
          </a:p>
        </p:txBody>
      </p:sp>
      <p:sp>
        <p:nvSpPr>
          <p:cNvPr id="3" name="Text Placeholder 2">
            <a:extLst>
              <a:ext uri="{FF2B5EF4-FFF2-40B4-BE49-F238E27FC236}">
                <a16:creationId xmlns:a16="http://schemas.microsoft.com/office/drawing/2014/main" id="{97D94FA8-727F-41F7-A98B-9C5E3FD69ADE}"/>
              </a:ext>
            </a:extLst>
          </p:cNvPr>
          <p:cNvSpPr>
            <a:spLocks noGrp="1"/>
          </p:cNvSpPr>
          <p:nvPr>
            <p:ph type="body" idx="1"/>
          </p:nvPr>
        </p:nvSpPr>
        <p:spPr/>
        <p:txBody>
          <a:bodyPr/>
          <a:lstStyle/>
          <a:p>
            <a:r>
              <a:rPr lang="en-US" dirty="0"/>
              <a:t>What are your favorite reasons for your chosen genesis story of the Earth and Moon?</a:t>
            </a:r>
          </a:p>
          <a:p>
            <a:endParaRPr lang="en-US" dirty="0"/>
          </a:p>
        </p:txBody>
      </p:sp>
      <p:sp>
        <p:nvSpPr>
          <p:cNvPr id="4" name="Date Placeholder 3">
            <a:extLst>
              <a:ext uri="{FF2B5EF4-FFF2-40B4-BE49-F238E27FC236}">
                <a16:creationId xmlns:a16="http://schemas.microsoft.com/office/drawing/2014/main" id="{42AAE6C2-6400-46EB-BC1E-D8B9C2260C1E}"/>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7FEAB549-A8F6-407A-9361-A96F7F66144D}"/>
              </a:ext>
            </a:extLst>
          </p:cNvPr>
          <p:cNvSpPr>
            <a:spLocks noGrp="1"/>
          </p:cNvSpPr>
          <p:nvPr>
            <p:ph type="ftr" sz="quarter" idx="11"/>
          </p:nvPr>
        </p:nvSpPr>
        <p:spPr/>
        <p:txBody>
          <a:bodyPr/>
          <a:lstStyle/>
          <a:p>
            <a:r>
              <a:rPr lang="en-US"/>
              <a:t>Copyright © 2017 Douglas B. Ettinger.  All rights reserved.</a:t>
            </a:r>
            <a:endParaRPr lang="en-US" dirty="0"/>
          </a:p>
        </p:txBody>
      </p:sp>
      <p:sp>
        <p:nvSpPr>
          <p:cNvPr id="6" name="Slide Number Placeholder 5">
            <a:extLst>
              <a:ext uri="{FF2B5EF4-FFF2-40B4-BE49-F238E27FC236}">
                <a16:creationId xmlns:a16="http://schemas.microsoft.com/office/drawing/2014/main" id="{C79DD092-16D0-4C60-B90A-17B293C758F6}"/>
              </a:ext>
            </a:extLst>
          </p:cNvPr>
          <p:cNvSpPr>
            <a:spLocks noGrp="1"/>
          </p:cNvSpPr>
          <p:nvPr>
            <p:ph type="sldNum" sz="quarter" idx="12"/>
          </p:nvPr>
        </p:nvSpPr>
        <p:spPr/>
        <p:txBody>
          <a:bodyPr/>
          <a:lstStyle/>
          <a:p>
            <a:fld id="{19144D89-8E09-4D41-BE31-67F15778E33A}" type="slidenum">
              <a:rPr lang="en-US" smtClean="0"/>
              <a:t>19</a:t>
            </a:fld>
            <a:endParaRPr lang="en-US" dirty="0"/>
          </a:p>
        </p:txBody>
      </p:sp>
    </p:spTree>
    <p:extLst>
      <p:ext uri="{BB962C8B-B14F-4D97-AF65-F5344CB8AC3E}">
        <p14:creationId xmlns:p14="http://schemas.microsoft.com/office/powerpoint/2010/main" val="427966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C00AF-DE00-411C-9EF1-50471CC1242B}"/>
              </a:ext>
            </a:extLst>
          </p:cNvPr>
          <p:cNvSpPr>
            <a:spLocks noGrp="1"/>
          </p:cNvSpPr>
          <p:nvPr>
            <p:ph type="title"/>
          </p:nvPr>
        </p:nvSpPr>
        <p:spPr/>
        <p:txBody>
          <a:bodyPr/>
          <a:lstStyle/>
          <a:p>
            <a:r>
              <a:rPr lang="en-US" dirty="0"/>
              <a:t>General Questions</a:t>
            </a:r>
          </a:p>
        </p:txBody>
      </p:sp>
      <p:sp>
        <p:nvSpPr>
          <p:cNvPr id="3" name="Content Placeholder 2">
            <a:extLst>
              <a:ext uri="{FF2B5EF4-FFF2-40B4-BE49-F238E27FC236}">
                <a16:creationId xmlns:a16="http://schemas.microsoft.com/office/drawing/2014/main" id="{26D723AD-6F53-4D54-915F-4936A6797C8B}"/>
              </a:ext>
            </a:extLst>
          </p:cNvPr>
          <p:cNvSpPr>
            <a:spLocks noGrp="1"/>
          </p:cNvSpPr>
          <p:nvPr>
            <p:ph idx="1"/>
          </p:nvPr>
        </p:nvSpPr>
        <p:spPr/>
        <p:txBody>
          <a:bodyPr/>
          <a:lstStyle/>
          <a:p>
            <a:r>
              <a:rPr lang="en-US" dirty="0"/>
              <a:t>Why is the Giant Impact (GI) listed in most publications as a hypothesis?</a:t>
            </a:r>
          </a:p>
          <a:p>
            <a:r>
              <a:rPr lang="en-US" dirty="0"/>
              <a:t>Why are the NASA’s Capture and Fission models rejected?</a:t>
            </a:r>
          </a:p>
          <a:p>
            <a:r>
              <a:rPr lang="en-US" dirty="0"/>
              <a:t>Why is the dating for each event different?  4.5 </a:t>
            </a:r>
            <a:r>
              <a:rPr lang="en-US" dirty="0" err="1"/>
              <a:t>bya</a:t>
            </a:r>
            <a:r>
              <a:rPr lang="en-US" dirty="0"/>
              <a:t> for the GI and 3.9 </a:t>
            </a:r>
            <a:r>
              <a:rPr lang="en-US" dirty="0" err="1"/>
              <a:t>bya</a:t>
            </a:r>
            <a:r>
              <a:rPr lang="en-US" dirty="0"/>
              <a:t> for the EMM</a:t>
            </a:r>
          </a:p>
          <a:p>
            <a:endParaRPr lang="en-US" dirty="0"/>
          </a:p>
        </p:txBody>
      </p:sp>
      <p:sp>
        <p:nvSpPr>
          <p:cNvPr id="4" name="Date Placeholder 3">
            <a:extLst>
              <a:ext uri="{FF2B5EF4-FFF2-40B4-BE49-F238E27FC236}">
                <a16:creationId xmlns:a16="http://schemas.microsoft.com/office/drawing/2014/main" id="{80476D7D-9413-43CB-9E28-1FE4E4231CE4}"/>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7036A573-21F3-402D-A86A-038845708A33}"/>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6C1A5463-58E4-4142-9D02-38BFAFB900DB}"/>
              </a:ext>
            </a:extLst>
          </p:cNvPr>
          <p:cNvSpPr>
            <a:spLocks noGrp="1"/>
          </p:cNvSpPr>
          <p:nvPr>
            <p:ph type="sldNum" sz="quarter" idx="12"/>
          </p:nvPr>
        </p:nvSpPr>
        <p:spPr/>
        <p:txBody>
          <a:bodyPr/>
          <a:lstStyle/>
          <a:p>
            <a:fld id="{19144D89-8E09-4D41-BE31-67F15778E33A}" type="slidenum">
              <a:rPr lang="en-US" smtClean="0"/>
              <a:t>2</a:t>
            </a:fld>
            <a:endParaRPr lang="en-US" dirty="0"/>
          </a:p>
        </p:txBody>
      </p:sp>
    </p:spTree>
    <p:extLst>
      <p:ext uri="{BB962C8B-B14F-4D97-AF65-F5344CB8AC3E}">
        <p14:creationId xmlns:p14="http://schemas.microsoft.com/office/powerpoint/2010/main" val="321114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46754-48D7-42EC-994B-A64A08C66C58}"/>
              </a:ext>
            </a:extLst>
          </p:cNvPr>
          <p:cNvSpPr>
            <a:spLocks noGrp="1"/>
          </p:cNvSpPr>
          <p:nvPr>
            <p:ph type="title"/>
          </p:nvPr>
        </p:nvSpPr>
        <p:spPr/>
        <p:txBody>
          <a:bodyPr/>
          <a:lstStyle/>
          <a:p>
            <a:r>
              <a:rPr lang="en-US" dirty="0"/>
              <a:t>Questions About Mechanics</a:t>
            </a:r>
          </a:p>
        </p:txBody>
      </p:sp>
      <p:sp>
        <p:nvSpPr>
          <p:cNvPr id="3" name="Content Placeholder 2">
            <a:extLst>
              <a:ext uri="{FF2B5EF4-FFF2-40B4-BE49-F238E27FC236}">
                <a16:creationId xmlns:a16="http://schemas.microsoft.com/office/drawing/2014/main" id="{288C3F79-FBD8-46A3-A4B6-F32F7370632D}"/>
              </a:ext>
            </a:extLst>
          </p:cNvPr>
          <p:cNvSpPr>
            <a:spLocks noGrp="1"/>
          </p:cNvSpPr>
          <p:nvPr>
            <p:ph idx="1"/>
          </p:nvPr>
        </p:nvSpPr>
        <p:spPr/>
        <p:txBody>
          <a:bodyPr>
            <a:normAutofit/>
          </a:bodyPr>
          <a:lstStyle/>
          <a:p>
            <a:r>
              <a:rPr lang="en-US" dirty="0"/>
              <a:t>How and why are these types of impacts for GI and EMM different?</a:t>
            </a:r>
          </a:p>
          <a:p>
            <a:r>
              <a:rPr lang="en-US" dirty="0"/>
              <a:t>Why does the computer simulation for GI fail to provide enough angular momentum and a iron core for the Moon?</a:t>
            </a:r>
          </a:p>
          <a:p>
            <a:pPr marL="0" indent="0">
              <a:buNone/>
            </a:pPr>
            <a:r>
              <a:rPr lang="en-US" dirty="0">
                <a:solidFill>
                  <a:schemeClr val="bg1"/>
                </a:solidFill>
              </a:rPr>
              <a:t>    </a:t>
            </a:r>
            <a:r>
              <a:rPr lang="en-US" u="sng" dirty="0">
                <a:solidFill>
                  <a:schemeClr val="bg1"/>
                </a:solidFill>
              </a:rPr>
              <a:t>L</a:t>
            </a:r>
            <a:r>
              <a:rPr lang="en-US" dirty="0">
                <a:solidFill>
                  <a:schemeClr val="bg1"/>
                </a:solidFill>
              </a:rPr>
              <a:t> = </a:t>
            </a:r>
            <a:r>
              <a:rPr lang="en-US" u="sng" dirty="0">
                <a:solidFill>
                  <a:schemeClr val="bg1"/>
                </a:solidFill>
              </a:rPr>
              <a:t>r</a:t>
            </a:r>
            <a:r>
              <a:rPr lang="en-US" dirty="0">
                <a:solidFill>
                  <a:schemeClr val="bg1"/>
                </a:solidFill>
              </a:rPr>
              <a:t> x m</a:t>
            </a:r>
            <a:r>
              <a:rPr lang="en-US" u="sng" dirty="0">
                <a:solidFill>
                  <a:schemeClr val="bg1"/>
                </a:solidFill>
              </a:rPr>
              <a:t>v</a:t>
            </a:r>
            <a:r>
              <a:rPr lang="en-US" dirty="0">
                <a:solidFill>
                  <a:schemeClr val="bg1"/>
                </a:solidFill>
              </a:rPr>
              <a:t> = I x </a:t>
            </a:r>
            <a:r>
              <a:rPr lang="en-US" u="sng" dirty="0">
                <a:solidFill>
                  <a:schemeClr val="bg1"/>
                </a:solidFill>
              </a:rPr>
              <a:t>w</a:t>
            </a:r>
            <a:r>
              <a:rPr lang="en-US" dirty="0">
                <a:solidFill>
                  <a:schemeClr val="bg1"/>
                </a:solidFill>
              </a:rPr>
              <a:t> = angular momentum</a:t>
            </a:r>
          </a:p>
          <a:p>
            <a:pPr marL="0" indent="0">
              <a:buNone/>
            </a:pPr>
            <a:r>
              <a:rPr lang="en-US" dirty="0">
                <a:solidFill>
                  <a:schemeClr val="bg1"/>
                </a:solidFill>
              </a:rPr>
              <a:t>    K.E. = ½ x I x w</a:t>
            </a:r>
            <a:r>
              <a:rPr lang="en-US" baseline="30000" dirty="0">
                <a:solidFill>
                  <a:schemeClr val="bg1"/>
                </a:solidFill>
              </a:rPr>
              <a:t>2 </a:t>
            </a:r>
            <a:r>
              <a:rPr lang="en-US" dirty="0">
                <a:solidFill>
                  <a:schemeClr val="bg1"/>
                </a:solidFill>
              </a:rPr>
              <a:t> = kinetic energy</a:t>
            </a:r>
          </a:p>
          <a:p>
            <a:r>
              <a:rPr lang="en-US" dirty="0"/>
              <a:t>Why is there concern that planet Venus has no moons?</a:t>
            </a:r>
          </a:p>
          <a:p>
            <a:endParaRPr lang="en-US" dirty="0"/>
          </a:p>
        </p:txBody>
      </p:sp>
      <p:sp>
        <p:nvSpPr>
          <p:cNvPr id="4" name="Date Placeholder 3">
            <a:extLst>
              <a:ext uri="{FF2B5EF4-FFF2-40B4-BE49-F238E27FC236}">
                <a16:creationId xmlns:a16="http://schemas.microsoft.com/office/drawing/2014/main" id="{99AADD98-496B-46DC-966E-B67114834308}"/>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74BB520B-AFCC-4406-8D77-887DC2C5DA06}"/>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BC5C9315-2DD0-48DB-B3C6-39F3247D229C}"/>
              </a:ext>
            </a:extLst>
          </p:cNvPr>
          <p:cNvSpPr>
            <a:spLocks noGrp="1"/>
          </p:cNvSpPr>
          <p:nvPr>
            <p:ph type="sldNum" sz="quarter" idx="12"/>
          </p:nvPr>
        </p:nvSpPr>
        <p:spPr/>
        <p:txBody>
          <a:bodyPr/>
          <a:lstStyle/>
          <a:p>
            <a:fld id="{19144D89-8E09-4D41-BE31-67F15778E33A}" type="slidenum">
              <a:rPr lang="en-US" smtClean="0"/>
              <a:t>3</a:t>
            </a:fld>
            <a:endParaRPr lang="en-US" dirty="0"/>
          </a:p>
        </p:txBody>
      </p:sp>
    </p:spTree>
    <p:extLst>
      <p:ext uri="{BB962C8B-B14F-4D97-AF65-F5344CB8AC3E}">
        <p14:creationId xmlns:p14="http://schemas.microsoft.com/office/powerpoint/2010/main" val="580477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94838-F901-4EF4-99C6-5A347BE5D55F}"/>
              </a:ext>
            </a:extLst>
          </p:cNvPr>
          <p:cNvSpPr>
            <a:spLocks noGrp="1"/>
          </p:cNvSpPr>
          <p:nvPr>
            <p:ph type="title"/>
          </p:nvPr>
        </p:nvSpPr>
        <p:spPr/>
        <p:txBody>
          <a:bodyPr/>
          <a:lstStyle/>
          <a:p>
            <a:r>
              <a:rPr lang="en-US" dirty="0"/>
              <a:t>Fixing Some Mechanics</a:t>
            </a:r>
          </a:p>
        </p:txBody>
      </p:sp>
      <p:sp>
        <p:nvSpPr>
          <p:cNvPr id="3" name="Content Placeholder 2">
            <a:extLst>
              <a:ext uri="{FF2B5EF4-FFF2-40B4-BE49-F238E27FC236}">
                <a16:creationId xmlns:a16="http://schemas.microsoft.com/office/drawing/2014/main" id="{C2943090-CF00-43D4-8200-E124F07B7F12}"/>
              </a:ext>
            </a:extLst>
          </p:cNvPr>
          <p:cNvSpPr>
            <a:spLocks noGrp="1"/>
          </p:cNvSpPr>
          <p:nvPr>
            <p:ph idx="1"/>
          </p:nvPr>
        </p:nvSpPr>
        <p:spPr/>
        <p:txBody>
          <a:bodyPr/>
          <a:lstStyle/>
          <a:p>
            <a:r>
              <a:rPr lang="en-US" dirty="0"/>
              <a:t>NASA has recently stated that the Giant Impact could very well have caused Earth’s tilt</a:t>
            </a:r>
          </a:p>
          <a:p>
            <a:r>
              <a:rPr lang="en-US" dirty="0"/>
              <a:t>Orbital accretion creates large separate bodies at LaGrange points that later form one planet</a:t>
            </a:r>
          </a:p>
          <a:p>
            <a:pPr lvl="1"/>
            <a:r>
              <a:rPr lang="en-US" dirty="0"/>
              <a:t>Provides source for impactor and lower velocity of collision</a:t>
            </a:r>
          </a:p>
          <a:p>
            <a:pPr lvl="1"/>
            <a:r>
              <a:rPr lang="en-US" dirty="0"/>
              <a:t>Provides source and slow impacts to create characteristics for far side of Moon</a:t>
            </a:r>
          </a:p>
        </p:txBody>
      </p:sp>
      <p:sp>
        <p:nvSpPr>
          <p:cNvPr id="4" name="Date Placeholder 3">
            <a:extLst>
              <a:ext uri="{FF2B5EF4-FFF2-40B4-BE49-F238E27FC236}">
                <a16:creationId xmlns:a16="http://schemas.microsoft.com/office/drawing/2014/main" id="{05BE0F85-25CF-4532-AA97-7FFFCE9DC439}"/>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A623DCC2-7301-42BE-AA28-B3E20A8CA71F}"/>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32946CB4-490D-48D6-B07C-D3E770F21930}"/>
              </a:ext>
            </a:extLst>
          </p:cNvPr>
          <p:cNvSpPr>
            <a:spLocks noGrp="1"/>
          </p:cNvSpPr>
          <p:nvPr>
            <p:ph type="sldNum" sz="quarter" idx="12"/>
          </p:nvPr>
        </p:nvSpPr>
        <p:spPr/>
        <p:txBody>
          <a:bodyPr/>
          <a:lstStyle/>
          <a:p>
            <a:fld id="{19144D89-8E09-4D41-BE31-67F15778E33A}" type="slidenum">
              <a:rPr lang="en-US" smtClean="0"/>
              <a:t>4</a:t>
            </a:fld>
            <a:endParaRPr lang="en-US" dirty="0"/>
          </a:p>
        </p:txBody>
      </p:sp>
    </p:spTree>
    <p:extLst>
      <p:ext uri="{BB962C8B-B14F-4D97-AF65-F5344CB8AC3E}">
        <p14:creationId xmlns:p14="http://schemas.microsoft.com/office/powerpoint/2010/main" val="1430705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A00ED-88A9-418E-9BA4-0EBC74C031C5}"/>
              </a:ext>
            </a:extLst>
          </p:cNvPr>
          <p:cNvSpPr>
            <a:spLocks noGrp="1"/>
          </p:cNvSpPr>
          <p:nvPr>
            <p:ph type="title"/>
          </p:nvPr>
        </p:nvSpPr>
        <p:spPr/>
        <p:txBody>
          <a:bodyPr>
            <a:normAutofit fontScale="90000"/>
          </a:bodyPr>
          <a:lstStyle/>
          <a:p>
            <a:r>
              <a:rPr lang="en-US" dirty="0"/>
              <a:t>The Origin of the Rogue Planet or Theia, as it is Sometimes Labeled</a:t>
            </a:r>
          </a:p>
        </p:txBody>
      </p:sp>
      <p:sp>
        <p:nvSpPr>
          <p:cNvPr id="3" name="Content Placeholder 2">
            <a:extLst>
              <a:ext uri="{FF2B5EF4-FFF2-40B4-BE49-F238E27FC236}">
                <a16:creationId xmlns:a16="http://schemas.microsoft.com/office/drawing/2014/main" id="{03692F68-2DB8-41B3-9BB2-9EEA78A394BB}"/>
              </a:ext>
            </a:extLst>
          </p:cNvPr>
          <p:cNvSpPr>
            <a:spLocks noGrp="1"/>
          </p:cNvSpPr>
          <p:nvPr>
            <p:ph idx="1"/>
          </p:nvPr>
        </p:nvSpPr>
        <p:spPr/>
        <p:txBody>
          <a:bodyPr>
            <a:normAutofit/>
          </a:bodyPr>
          <a:lstStyle/>
          <a:p>
            <a:r>
              <a:rPr lang="en-US" dirty="0"/>
              <a:t>Why is there concern that the GI must occur soon after the birth of the solar system?</a:t>
            </a:r>
          </a:p>
          <a:p>
            <a:pPr lvl="1"/>
            <a:r>
              <a:rPr lang="en-US" dirty="0"/>
              <a:t>Age of Moon rocks</a:t>
            </a:r>
          </a:p>
          <a:p>
            <a:pPr lvl="1"/>
            <a:r>
              <a:rPr lang="en-US" dirty="0"/>
              <a:t>Completion of accretion phase is short</a:t>
            </a:r>
          </a:p>
          <a:p>
            <a:pPr lvl="1"/>
            <a:r>
              <a:rPr lang="en-US" dirty="0"/>
              <a:t>Possible capture of body at LaGrange point must 	     occur quickly</a:t>
            </a:r>
          </a:p>
          <a:p>
            <a:pPr lvl="1"/>
            <a:r>
              <a:rPr lang="en-US" dirty="0"/>
              <a:t>Capture of external large objects by the Sun’s gravity field has extremely low probability</a:t>
            </a:r>
          </a:p>
        </p:txBody>
      </p:sp>
      <p:sp>
        <p:nvSpPr>
          <p:cNvPr id="4" name="Date Placeholder 3">
            <a:extLst>
              <a:ext uri="{FF2B5EF4-FFF2-40B4-BE49-F238E27FC236}">
                <a16:creationId xmlns:a16="http://schemas.microsoft.com/office/drawing/2014/main" id="{72653A43-7D55-4F99-9DF3-D4E4E4CA7F2D}"/>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C5B3A693-DC7B-441C-BE33-2A550A395258}"/>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A7CE9AB2-D53A-4D98-B1D5-808C5DC0D47A}"/>
              </a:ext>
            </a:extLst>
          </p:cNvPr>
          <p:cNvSpPr>
            <a:spLocks noGrp="1"/>
          </p:cNvSpPr>
          <p:nvPr>
            <p:ph type="sldNum" sz="quarter" idx="12"/>
          </p:nvPr>
        </p:nvSpPr>
        <p:spPr/>
        <p:txBody>
          <a:bodyPr/>
          <a:lstStyle/>
          <a:p>
            <a:fld id="{19144D89-8E09-4D41-BE31-67F15778E33A}" type="slidenum">
              <a:rPr lang="en-US" smtClean="0"/>
              <a:t>5</a:t>
            </a:fld>
            <a:endParaRPr lang="en-US" dirty="0"/>
          </a:p>
        </p:txBody>
      </p:sp>
    </p:spTree>
    <p:extLst>
      <p:ext uri="{BB962C8B-B14F-4D97-AF65-F5344CB8AC3E}">
        <p14:creationId xmlns:p14="http://schemas.microsoft.com/office/powerpoint/2010/main" val="3985195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C8D12-B6D8-4541-A5BA-F3B37EB16BDD}"/>
              </a:ext>
            </a:extLst>
          </p:cNvPr>
          <p:cNvSpPr>
            <a:spLocks noGrp="1"/>
          </p:cNvSpPr>
          <p:nvPr>
            <p:ph type="title"/>
          </p:nvPr>
        </p:nvSpPr>
        <p:spPr/>
        <p:txBody>
          <a:bodyPr/>
          <a:lstStyle/>
          <a:p>
            <a:r>
              <a:rPr lang="en-US" dirty="0"/>
              <a:t>The Origin of the Rogue Planet in Terms of the EMM Hypothesis</a:t>
            </a:r>
          </a:p>
        </p:txBody>
      </p:sp>
      <p:sp>
        <p:nvSpPr>
          <p:cNvPr id="3" name="Content Placeholder 2">
            <a:extLst>
              <a:ext uri="{FF2B5EF4-FFF2-40B4-BE49-F238E27FC236}">
                <a16:creationId xmlns:a16="http://schemas.microsoft.com/office/drawing/2014/main" id="{1C66CA80-6D56-46B3-BD69-FA8378710DF1}"/>
              </a:ext>
            </a:extLst>
          </p:cNvPr>
          <p:cNvSpPr>
            <a:spLocks noGrp="1"/>
          </p:cNvSpPr>
          <p:nvPr>
            <p:ph idx="1"/>
          </p:nvPr>
        </p:nvSpPr>
        <p:spPr/>
        <p:txBody>
          <a:bodyPr>
            <a:normAutofit/>
          </a:bodyPr>
          <a:lstStyle/>
          <a:p>
            <a:pPr marL="0" indent="0">
              <a:buNone/>
            </a:pPr>
            <a:r>
              <a:rPr lang="en-US" dirty="0"/>
              <a:t>Version A</a:t>
            </a:r>
          </a:p>
          <a:p>
            <a:r>
              <a:rPr lang="en-US" dirty="0"/>
              <a:t>Some planet or even a small star such as a brown dwarf with planets is captured early during the star-nursery stage</a:t>
            </a:r>
          </a:p>
          <a:p>
            <a:r>
              <a:rPr lang="en-US" dirty="0"/>
              <a:t>Postulated orbit is highly elliptical and highly inclined and retrograde, unlike Sun’s planets</a:t>
            </a:r>
          </a:p>
          <a:p>
            <a:r>
              <a:rPr lang="en-US" dirty="0"/>
              <a:t>One of the rogue planets orbits Sun thousands of times over millions of years with some close encounters - finally hitting planet Gaia</a:t>
            </a:r>
          </a:p>
        </p:txBody>
      </p:sp>
      <p:sp>
        <p:nvSpPr>
          <p:cNvPr id="4" name="Date Placeholder 3">
            <a:extLst>
              <a:ext uri="{FF2B5EF4-FFF2-40B4-BE49-F238E27FC236}">
                <a16:creationId xmlns:a16="http://schemas.microsoft.com/office/drawing/2014/main" id="{D0E518C8-1603-4255-AC18-A37637F2035E}"/>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B2C70BFD-2656-4A6C-886D-F6BDDBA470E7}"/>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6EF63C46-260C-4AAE-A266-3703ACC1E59C}"/>
              </a:ext>
            </a:extLst>
          </p:cNvPr>
          <p:cNvSpPr>
            <a:spLocks noGrp="1"/>
          </p:cNvSpPr>
          <p:nvPr>
            <p:ph type="sldNum" sz="quarter" idx="12"/>
          </p:nvPr>
        </p:nvSpPr>
        <p:spPr/>
        <p:txBody>
          <a:bodyPr/>
          <a:lstStyle/>
          <a:p>
            <a:fld id="{19144D89-8E09-4D41-BE31-67F15778E33A}" type="slidenum">
              <a:rPr lang="en-US" smtClean="0"/>
              <a:t>6</a:t>
            </a:fld>
            <a:endParaRPr lang="en-US" dirty="0"/>
          </a:p>
        </p:txBody>
      </p:sp>
    </p:spTree>
    <p:extLst>
      <p:ext uri="{BB962C8B-B14F-4D97-AF65-F5344CB8AC3E}">
        <p14:creationId xmlns:p14="http://schemas.microsoft.com/office/powerpoint/2010/main" val="2704730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C6E1D-0C6C-452E-8D6F-D575174EB4EB}"/>
              </a:ext>
            </a:extLst>
          </p:cNvPr>
          <p:cNvSpPr>
            <a:spLocks noGrp="1"/>
          </p:cNvSpPr>
          <p:nvPr>
            <p:ph type="title"/>
          </p:nvPr>
        </p:nvSpPr>
        <p:spPr/>
        <p:txBody>
          <a:bodyPr/>
          <a:lstStyle/>
          <a:p>
            <a:r>
              <a:rPr lang="en-US" dirty="0"/>
              <a:t>The Origin of the Rogue Planet in Terms of the EMM Hypothesis</a:t>
            </a:r>
          </a:p>
        </p:txBody>
      </p:sp>
      <p:sp>
        <p:nvSpPr>
          <p:cNvPr id="3" name="Content Placeholder 2">
            <a:extLst>
              <a:ext uri="{FF2B5EF4-FFF2-40B4-BE49-F238E27FC236}">
                <a16:creationId xmlns:a16="http://schemas.microsoft.com/office/drawing/2014/main" id="{369E16B5-ABD8-44E1-8AF6-28384061DE33}"/>
              </a:ext>
            </a:extLst>
          </p:cNvPr>
          <p:cNvSpPr>
            <a:spLocks noGrp="1"/>
          </p:cNvSpPr>
          <p:nvPr>
            <p:ph idx="1"/>
          </p:nvPr>
        </p:nvSpPr>
        <p:spPr/>
        <p:txBody>
          <a:bodyPr/>
          <a:lstStyle/>
          <a:p>
            <a:pPr marL="0" indent="0">
              <a:buNone/>
            </a:pPr>
            <a:r>
              <a:rPr lang="en-US" dirty="0"/>
              <a:t>Version B</a:t>
            </a:r>
          </a:p>
          <a:p>
            <a:r>
              <a:rPr lang="en-US" dirty="0"/>
              <a:t>Some moon of an unknown major planet in a prograde, highly elliptical orbit attempts to take over Gaia’s orbit and strikes it</a:t>
            </a:r>
          </a:p>
          <a:p>
            <a:r>
              <a:rPr lang="en-US" dirty="0"/>
              <a:t>The intruder planet of this moon is perturbed into an excessively elongated orbit returning after long periods, continually disturbing the Main Belt-possibly causing the Kirkwood gaps</a:t>
            </a:r>
          </a:p>
        </p:txBody>
      </p:sp>
      <p:sp>
        <p:nvSpPr>
          <p:cNvPr id="4" name="Date Placeholder 3">
            <a:extLst>
              <a:ext uri="{FF2B5EF4-FFF2-40B4-BE49-F238E27FC236}">
                <a16:creationId xmlns:a16="http://schemas.microsoft.com/office/drawing/2014/main" id="{C7ECB93B-31DC-4AB2-8FA4-CC474D87A5DF}"/>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28D1AAD2-767E-4362-98AD-6EAF45189EB9}"/>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EE2BF622-E4F4-4B5D-9F1C-915254041933}"/>
              </a:ext>
            </a:extLst>
          </p:cNvPr>
          <p:cNvSpPr>
            <a:spLocks noGrp="1"/>
          </p:cNvSpPr>
          <p:nvPr>
            <p:ph type="sldNum" sz="quarter" idx="12"/>
          </p:nvPr>
        </p:nvSpPr>
        <p:spPr/>
        <p:txBody>
          <a:bodyPr/>
          <a:lstStyle/>
          <a:p>
            <a:fld id="{19144D89-8E09-4D41-BE31-67F15778E33A}" type="slidenum">
              <a:rPr lang="en-US" smtClean="0"/>
              <a:t>7</a:t>
            </a:fld>
            <a:endParaRPr lang="en-US" dirty="0"/>
          </a:p>
        </p:txBody>
      </p:sp>
    </p:spTree>
    <p:extLst>
      <p:ext uri="{BB962C8B-B14F-4D97-AF65-F5344CB8AC3E}">
        <p14:creationId xmlns:p14="http://schemas.microsoft.com/office/powerpoint/2010/main" val="390560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3557B-6A36-4C5E-98E5-387257EE9958}"/>
              </a:ext>
            </a:extLst>
          </p:cNvPr>
          <p:cNvSpPr>
            <a:spLocks noGrp="1"/>
          </p:cNvSpPr>
          <p:nvPr>
            <p:ph type="title"/>
          </p:nvPr>
        </p:nvSpPr>
        <p:spPr/>
        <p:txBody>
          <a:bodyPr/>
          <a:lstStyle/>
          <a:p>
            <a:r>
              <a:rPr lang="en-US" dirty="0"/>
              <a:t>The Origin of the Rogue Planet in Terms of the EMM Hypothesis</a:t>
            </a:r>
          </a:p>
        </p:txBody>
      </p:sp>
      <p:sp>
        <p:nvSpPr>
          <p:cNvPr id="3" name="Content Placeholder 2">
            <a:extLst>
              <a:ext uri="{FF2B5EF4-FFF2-40B4-BE49-F238E27FC236}">
                <a16:creationId xmlns:a16="http://schemas.microsoft.com/office/drawing/2014/main" id="{C41C0612-77C3-4873-9AAA-42149216A08F}"/>
              </a:ext>
            </a:extLst>
          </p:cNvPr>
          <p:cNvSpPr>
            <a:spLocks noGrp="1"/>
          </p:cNvSpPr>
          <p:nvPr>
            <p:ph idx="1"/>
          </p:nvPr>
        </p:nvSpPr>
        <p:spPr/>
        <p:txBody>
          <a:bodyPr>
            <a:normAutofit/>
          </a:bodyPr>
          <a:lstStyle/>
          <a:p>
            <a:pPr marL="0" indent="0">
              <a:buNone/>
            </a:pPr>
            <a:r>
              <a:rPr lang="en-US" dirty="0"/>
              <a:t>Version C</a:t>
            </a:r>
          </a:p>
          <a:p>
            <a:r>
              <a:rPr lang="en-US" dirty="0"/>
              <a:t>A certain Kuiper Belt Object (KBO) has not yet found a stable orbit beyond the outer planets and wanders inward to strike planet Gaia</a:t>
            </a:r>
          </a:p>
          <a:p>
            <a:r>
              <a:rPr lang="en-US" dirty="0"/>
              <a:t>This idea accepts that during the proto-solar-system, KBOs are ejected bodies that made close encounters with the other known planets and finally are perturbed to outer more stable, varied orbits</a:t>
            </a:r>
          </a:p>
          <a:p>
            <a:pPr marL="0" indent="0">
              <a:buNone/>
            </a:pPr>
            <a:endParaRPr lang="en-US" dirty="0"/>
          </a:p>
        </p:txBody>
      </p:sp>
      <p:sp>
        <p:nvSpPr>
          <p:cNvPr id="4" name="Date Placeholder 3">
            <a:extLst>
              <a:ext uri="{FF2B5EF4-FFF2-40B4-BE49-F238E27FC236}">
                <a16:creationId xmlns:a16="http://schemas.microsoft.com/office/drawing/2014/main" id="{E92A54B8-2746-4946-B347-7722ACC4676A}"/>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BF48C811-35B8-4CB9-A9D3-BE1B1151E97F}"/>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E260387D-10DA-4412-A1D0-BE303CF0E87C}"/>
              </a:ext>
            </a:extLst>
          </p:cNvPr>
          <p:cNvSpPr>
            <a:spLocks noGrp="1"/>
          </p:cNvSpPr>
          <p:nvPr>
            <p:ph type="sldNum" sz="quarter" idx="12"/>
          </p:nvPr>
        </p:nvSpPr>
        <p:spPr/>
        <p:txBody>
          <a:bodyPr/>
          <a:lstStyle/>
          <a:p>
            <a:fld id="{19144D89-8E09-4D41-BE31-67F15778E33A}" type="slidenum">
              <a:rPr lang="en-US" smtClean="0"/>
              <a:t>8</a:t>
            </a:fld>
            <a:endParaRPr lang="en-US" dirty="0"/>
          </a:p>
        </p:txBody>
      </p:sp>
    </p:spTree>
    <p:extLst>
      <p:ext uri="{BB962C8B-B14F-4D97-AF65-F5344CB8AC3E}">
        <p14:creationId xmlns:p14="http://schemas.microsoft.com/office/powerpoint/2010/main" val="40924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1C384-7F95-41A3-B04C-1BED4C69050C}"/>
              </a:ext>
            </a:extLst>
          </p:cNvPr>
          <p:cNvSpPr>
            <a:spLocks noGrp="1"/>
          </p:cNvSpPr>
          <p:nvPr>
            <p:ph type="title"/>
          </p:nvPr>
        </p:nvSpPr>
        <p:spPr/>
        <p:txBody>
          <a:bodyPr/>
          <a:lstStyle/>
          <a:p>
            <a:r>
              <a:rPr lang="en-US" dirty="0"/>
              <a:t>Addressing the Late Heavy Bombardment (LHB)</a:t>
            </a:r>
          </a:p>
        </p:txBody>
      </p:sp>
      <p:sp>
        <p:nvSpPr>
          <p:cNvPr id="3" name="Content Placeholder 2">
            <a:extLst>
              <a:ext uri="{FF2B5EF4-FFF2-40B4-BE49-F238E27FC236}">
                <a16:creationId xmlns:a16="http://schemas.microsoft.com/office/drawing/2014/main" id="{5400E0C7-027D-4015-B1F0-048D49A0177B}"/>
              </a:ext>
            </a:extLst>
          </p:cNvPr>
          <p:cNvSpPr>
            <a:spLocks noGrp="1"/>
          </p:cNvSpPr>
          <p:nvPr>
            <p:ph idx="1"/>
          </p:nvPr>
        </p:nvSpPr>
        <p:spPr/>
        <p:txBody>
          <a:bodyPr/>
          <a:lstStyle/>
          <a:p>
            <a:pPr marL="0" indent="0">
              <a:buNone/>
            </a:pPr>
            <a:r>
              <a:rPr lang="en-US" dirty="0"/>
              <a:t>NASA claims that 600 million years after birth of the solar system, the Nice theory based on developing resonance of Jupiter and Saturn affects Neptune and Uranus and creates the LHB.</a:t>
            </a:r>
          </a:p>
          <a:p>
            <a:r>
              <a:rPr lang="en-US" dirty="0"/>
              <a:t>Requires chaotic crossing of orbits</a:t>
            </a:r>
          </a:p>
          <a:p>
            <a:r>
              <a:rPr lang="en-US" dirty="0"/>
              <a:t>Does not address Kuiper Belt Objects (KBOs)</a:t>
            </a:r>
          </a:p>
        </p:txBody>
      </p:sp>
      <p:sp>
        <p:nvSpPr>
          <p:cNvPr id="4" name="Date Placeholder 3">
            <a:extLst>
              <a:ext uri="{FF2B5EF4-FFF2-40B4-BE49-F238E27FC236}">
                <a16:creationId xmlns:a16="http://schemas.microsoft.com/office/drawing/2014/main" id="{DE0343CB-4105-4AA3-8138-A82680DDC06B}"/>
              </a:ext>
            </a:extLst>
          </p:cNvPr>
          <p:cNvSpPr>
            <a:spLocks noGrp="1"/>
          </p:cNvSpPr>
          <p:nvPr>
            <p:ph type="dt" sz="half" idx="10"/>
          </p:nvPr>
        </p:nvSpPr>
        <p:spPr/>
        <p:txBody>
          <a:bodyPr/>
          <a:lstStyle/>
          <a:p>
            <a:r>
              <a:rPr lang="en-US"/>
              <a:t>Revised 5/1/2017</a:t>
            </a:r>
            <a:endParaRPr lang="en-US" dirty="0"/>
          </a:p>
        </p:txBody>
      </p:sp>
      <p:sp>
        <p:nvSpPr>
          <p:cNvPr id="5" name="Footer Placeholder 4">
            <a:extLst>
              <a:ext uri="{FF2B5EF4-FFF2-40B4-BE49-F238E27FC236}">
                <a16:creationId xmlns:a16="http://schemas.microsoft.com/office/drawing/2014/main" id="{8834E930-9BC8-49AB-940A-E86B06EF316A}"/>
              </a:ext>
            </a:extLst>
          </p:cNvPr>
          <p:cNvSpPr>
            <a:spLocks noGrp="1"/>
          </p:cNvSpPr>
          <p:nvPr>
            <p:ph type="ftr" sz="quarter" idx="11"/>
          </p:nvPr>
        </p:nvSpPr>
        <p:spPr/>
        <p:txBody>
          <a:bodyPr/>
          <a:lstStyle/>
          <a:p>
            <a:r>
              <a:rPr lang="en-US" b="1">
                <a:ea typeface="Times New Roman" panose="02020603050405020304" pitchFamily="18" charset="0"/>
                <a:cs typeface="Calibri" panose="020F0502020204030204" pitchFamily="34" charset="0"/>
              </a:rPr>
              <a:t>Copyright © 2017 Douglas B. Ettinger. </a:t>
            </a:r>
          </a:p>
          <a:p>
            <a:r>
              <a:rPr lang="en-US" b="1">
                <a:ea typeface="Times New Roman" panose="02020603050405020304" pitchFamily="18" charset="0"/>
                <a:cs typeface="Calibri" panose="020F0502020204030204" pitchFamily="34" charset="0"/>
              </a:rPr>
              <a:t>All rights reserved.</a:t>
            </a:r>
            <a:endParaRPr lang="en-US" dirty="0"/>
          </a:p>
        </p:txBody>
      </p:sp>
      <p:sp>
        <p:nvSpPr>
          <p:cNvPr id="6" name="Slide Number Placeholder 5">
            <a:extLst>
              <a:ext uri="{FF2B5EF4-FFF2-40B4-BE49-F238E27FC236}">
                <a16:creationId xmlns:a16="http://schemas.microsoft.com/office/drawing/2014/main" id="{B8D26D11-701B-433B-86F8-6027F3955C72}"/>
              </a:ext>
            </a:extLst>
          </p:cNvPr>
          <p:cNvSpPr>
            <a:spLocks noGrp="1"/>
          </p:cNvSpPr>
          <p:nvPr>
            <p:ph type="sldNum" sz="quarter" idx="12"/>
          </p:nvPr>
        </p:nvSpPr>
        <p:spPr/>
        <p:txBody>
          <a:bodyPr/>
          <a:lstStyle/>
          <a:p>
            <a:fld id="{19144D89-8E09-4D41-BE31-67F15778E33A}" type="slidenum">
              <a:rPr lang="en-US" smtClean="0"/>
              <a:t>9</a:t>
            </a:fld>
            <a:endParaRPr lang="en-US" dirty="0"/>
          </a:p>
        </p:txBody>
      </p:sp>
    </p:spTree>
    <p:extLst>
      <p:ext uri="{BB962C8B-B14F-4D97-AF65-F5344CB8AC3E}">
        <p14:creationId xmlns:p14="http://schemas.microsoft.com/office/powerpoint/2010/main" val="2557546673"/>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Presentation1" id="{4EBB6121-DA09-4F20-9F5C-8AD5BA2668B0}" vid="{AAB87B02-2C79-4D7B-9DE6-14366E8D2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dbe_Template</Template>
  <TotalTime>72</TotalTime>
  <Words>1429</Words>
  <Application>Microsoft Office PowerPoint</Application>
  <PresentationFormat>On-screen Show (4:3)</PresentationFormat>
  <Paragraphs>167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Times New Roman</vt:lpstr>
      <vt:lpstr>Trebuchet MS</vt:lpstr>
      <vt:lpstr>Berlin</vt:lpstr>
      <vt:lpstr>The Giant Impact (GI) and Earth’s Metamorphosis (EMM) Hypotheses Compared</vt:lpstr>
      <vt:lpstr>General Questions</vt:lpstr>
      <vt:lpstr>Questions About Mechanics</vt:lpstr>
      <vt:lpstr>Fixing Some Mechanics</vt:lpstr>
      <vt:lpstr>The Origin of the Rogue Planet or Theia, as it is Sometimes Labeled</vt:lpstr>
      <vt:lpstr>The Origin of the Rogue Planet in Terms of the EMM Hypothesis</vt:lpstr>
      <vt:lpstr>The Origin of the Rogue Planet in Terms of the EMM Hypothesis</vt:lpstr>
      <vt:lpstr>The Origin of the Rogue Planet in Terms of the EMM Hypothesis</vt:lpstr>
      <vt:lpstr>Addressing the Late Heavy Bombardment (LHB)</vt:lpstr>
      <vt:lpstr>Addressing the Late Heavy Bombardment (LHB)</vt:lpstr>
      <vt:lpstr>What Caused Only Earth to Have a N2/O2 Atmosphere and Liquid Water?</vt:lpstr>
      <vt:lpstr>The Giant Impact Model Defies Logic</vt:lpstr>
      <vt:lpstr>The Giant Impact Model Defies Logic</vt:lpstr>
      <vt:lpstr>Compositional Inconsistencies for the Giant Impact</vt:lpstr>
      <vt:lpstr>Compositional Inconsistencies for the Giant Impact</vt:lpstr>
      <vt:lpstr>Compositional Inconsistencies for the Giant Impact</vt:lpstr>
      <vt:lpstr>Contrasting EMM and GI – Part 1</vt:lpstr>
      <vt:lpstr>Contrasting EMM and GI – Part 2</vt:lpstr>
      <vt:lpstr>Which hypothesis do you prefer? Is the Moon still an enigma?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 Pini</dc:creator>
  <cp:lastModifiedBy>Jan Pini</cp:lastModifiedBy>
  <cp:revision>14</cp:revision>
  <cp:lastPrinted>2017-04-13T19:29:00Z</cp:lastPrinted>
  <dcterms:created xsi:type="dcterms:W3CDTF">2017-06-26T14:49:42Z</dcterms:created>
  <dcterms:modified xsi:type="dcterms:W3CDTF">2017-06-30T18:40:11Z</dcterms:modified>
  <cp:contentStatus/>
</cp:coreProperties>
</file>