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7" r:id="rId21"/>
    <p:sldId id="275" r:id="rId22"/>
    <p:sldId id="276" r:id="rId23"/>
    <p:sldId id="278" r:id="rId24"/>
    <p:sldId id="280" r:id="rId25"/>
    <p:sldId id="281" r:id="rId26"/>
    <p:sldId id="282" r:id="rId27"/>
    <p:sldId id="283" r:id="rId28"/>
    <p:sldId id="284" r:id="rId29"/>
    <p:sldId id="285" r:id="rId30"/>
    <p:sldId id="287" r:id="rId31"/>
    <p:sldId id="286"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wce+UMF3GVqsqI3FVUabYg==" hashData="pIOlshipjevvLacTbKGBleY/rdrDbADjpOF9TCpfuE2LemW+menV7DAzMquFrPpLIwUUynWo4bSJOv6qP78hAA=="/>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uglas Ettinger" initials="DE" lastIdx="1" clrIdx="0">
    <p:extLst>
      <p:ext uri="{19B8F6BF-5375-455C-9EA6-DF929625EA0E}">
        <p15:presenceInfo xmlns:p15="http://schemas.microsoft.com/office/powerpoint/2012/main" userId="d3c300d5f3c9dc7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4" d="100"/>
          <a:sy n="114" d="100"/>
        </p:scale>
        <p:origin x="47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E7DFA5-F1DF-4603-8BE3-0221EA211DB3}" type="datetimeFigureOut">
              <a:rPr lang="en-US" smtClean="0"/>
              <a:t>2/19/2019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080032-6E24-4DB3-B7DD-DEA91D0983CF}" type="slidenum">
              <a:rPr lang="en-US" smtClean="0"/>
              <a:t>‹#›</a:t>
            </a:fld>
            <a:endParaRPr lang="en-US"/>
          </a:p>
        </p:txBody>
      </p:sp>
    </p:spTree>
    <p:extLst>
      <p:ext uri="{BB962C8B-B14F-4D97-AF65-F5344CB8AC3E}">
        <p14:creationId xmlns:p14="http://schemas.microsoft.com/office/powerpoint/2010/main" val="988323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84AB87-000A-44F4-9B77-4792B5A10D23}" type="datetime1">
              <a:rPr lang="en-US" smtClean="0"/>
              <a:t>2/19/2019</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r>
              <a:rPr lang="en-US"/>
              <a:t>Copyright © 2019 Douglas B. Ettinger. All rights reserved.              Revised 2/19/2019</a:t>
            </a:r>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6F3356B-728F-4D54-8084-BCC8F9F9484E}" type="datetime1">
              <a:rPr lang="en-US" smtClean="0"/>
              <a:t>2/19/2019</a:t>
            </a:fld>
            <a:endParaRPr lang="en-US" dirty="0"/>
          </a:p>
        </p:txBody>
      </p:sp>
      <p:sp>
        <p:nvSpPr>
          <p:cNvPr id="6" name="Footer Placeholder 5"/>
          <p:cNvSpPr>
            <a:spLocks noGrp="1"/>
          </p:cNvSpPr>
          <p:nvPr>
            <p:ph type="ftr" sz="quarter" idx="11"/>
          </p:nvPr>
        </p:nvSpPr>
        <p:spPr/>
        <p:txBody>
          <a:bodyPr/>
          <a:lstStyle/>
          <a:p>
            <a:r>
              <a:rPr lang="en-US"/>
              <a:t>Copyright © 2019 Douglas B. Ettinger. All rights reserved.              Revised 2/19/2019</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DCFEF525-5B33-4FCD-93E1-355E38B04500}" type="datetime1">
              <a:rPr lang="en-US" smtClean="0"/>
              <a:t>2/19/2019</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r>
              <a:rPr lang="en-US"/>
              <a:t>Copyright © 2019 Douglas B. Ettinger. All rights reserved.              Revised 2/19/2019</a:t>
            </a:r>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09C14EA0-4215-4A13-9252-CCB95243513E}" type="datetime1">
              <a:rPr lang="en-US" smtClean="0"/>
              <a:t>2/19/2019</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r>
              <a:rPr lang="en-US"/>
              <a:t>Copyright © 2019 Douglas B. Ettinger. All rights reserved.              Revised 2/19/2019</a:t>
            </a:r>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77C7FEA1-04FE-4EC6-AF3A-C5E8A5119DAF}" type="datetime1">
              <a:rPr lang="en-US" smtClean="0"/>
              <a:t>2/19/2019</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r>
              <a:rPr lang="en-US"/>
              <a:t>Copyright © 2019 Douglas B. Ettinger. All rights reserved.              Revised 2/19/2019</a:t>
            </a:r>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5B0903A0-35DA-4B40-84BC-81697A1B9E0E}" type="datetime1">
              <a:rPr lang="en-US" smtClean="0"/>
              <a:t>2/19/2019</a:t>
            </a:fld>
            <a:endParaRPr lang="en-US" dirty="0"/>
          </a:p>
        </p:txBody>
      </p:sp>
      <p:sp>
        <p:nvSpPr>
          <p:cNvPr id="4" name="Footer Placeholder 3"/>
          <p:cNvSpPr>
            <a:spLocks noGrp="1"/>
          </p:cNvSpPr>
          <p:nvPr>
            <p:ph type="ftr" sz="quarter" idx="11"/>
          </p:nvPr>
        </p:nvSpPr>
        <p:spPr/>
        <p:txBody>
          <a:bodyPr/>
          <a:lstStyle/>
          <a:p>
            <a:r>
              <a:rPr lang="en-US"/>
              <a:t>Copyright © 2019 Douglas B. Ettinger. All rights reserved.              Revised 2/19/2019</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829F508C-E168-4557-ACC8-CDF3CF0F0A0C}" type="datetime1">
              <a:rPr lang="en-US" smtClean="0"/>
              <a:t>2/19/2019</a:t>
            </a:fld>
            <a:endParaRPr lang="en-US" dirty="0"/>
          </a:p>
        </p:txBody>
      </p:sp>
      <p:sp>
        <p:nvSpPr>
          <p:cNvPr id="4" name="Footer Placeholder 3"/>
          <p:cNvSpPr>
            <a:spLocks noGrp="1"/>
          </p:cNvSpPr>
          <p:nvPr>
            <p:ph type="ftr" sz="quarter" idx="11"/>
          </p:nvPr>
        </p:nvSpPr>
        <p:spPr/>
        <p:txBody>
          <a:bodyPr/>
          <a:lstStyle/>
          <a:p>
            <a:r>
              <a:rPr lang="en-US"/>
              <a:t>Copyright © 2019 Douglas B. Ettinger. All rights reserved.              Revised 2/19/2019</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110A09-CA80-4DE3-8DC0-2473B962CA8B}" type="datetime1">
              <a:rPr lang="en-US" smtClean="0"/>
              <a:t>2/19/2019</a:t>
            </a:fld>
            <a:endParaRPr lang="en-US" dirty="0"/>
          </a:p>
        </p:txBody>
      </p:sp>
      <p:sp>
        <p:nvSpPr>
          <p:cNvPr id="5" name="Footer Placeholder 4"/>
          <p:cNvSpPr>
            <a:spLocks noGrp="1"/>
          </p:cNvSpPr>
          <p:nvPr>
            <p:ph type="ftr" sz="quarter" idx="11"/>
          </p:nvPr>
        </p:nvSpPr>
        <p:spPr/>
        <p:txBody>
          <a:bodyPr/>
          <a:lstStyle/>
          <a:p>
            <a:r>
              <a:rPr lang="en-US"/>
              <a:t>Copyright © 2019 Douglas B. Ettinger. All rights reserved.              Revised 2/19/2019</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16BCA033-297C-4619-9EB9-639FFAC721BB}" type="datetime1">
              <a:rPr lang="en-US" smtClean="0"/>
              <a:t>2/19/2019</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r>
              <a:rPr lang="en-US"/>
              <a:t>Copyright © 2019 Douglas B. Ettinger. All rights reserved.              Revised 2/19/2019</a:t>
            </a:r>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1FF61B-33D7-452A-9BD6-45DC62A6C858}" type="datetime1">
              <a:rPr lang="en-US" smtClean="0"/>
              <a:t>2/19/2019</a:t>
            </a:fld>
            <a:endParaRPr lang="en-US" dirty="0"/>
          </a:p>
        </p:txBody>
      </p:sp>
      <p:sp>
        <p:nvSpPr>
          <p:cNvPr id="5" name="Footer Placeholder 4"/>
          <p:cNvSpPr>
            <a:spLocks noGrp="1"/>
          </p:cNvSpPr>
          <p:nvPr>
            <p:ph type="ftr" sz="quarter" idx="11"/>
          </p:nvPr>
        </p:nvSpPr>
        <p:spPr/>
        <p:txBody>
          <a:bodyPr/>
          <a:lstStyle/>
          <a:p>
            <a:r>
              <a:rPr lang="en-US"/>
              <a:t>Copyright © 2019 Douglas B. Ettinger. All rights reserved.              Revised 2/19/2019</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AC3E8C3C-9750-4468-873C-9695F7A019AB}" type="datetime1">
              <a:rPr lang="en-US" smtClean="0"/>
              <a:t>2/19/2019</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r>
              <a:rPr lang="en-US"/>
              <a:t>Copyright © 2019 Douglas B. Ettinger. All rights reserved.              Revised 2/19/2019</a:t>
            </a:r>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C3C62A7-AFEF-40DE-BDDB-292519ACB3B7}" type="datetime1">
              <a:rPr lang="en-US" smtClean="0"/>
              <a:t>2/19/2019</a:t>
            </a:fld>
            <a:endParaRPr lang="en-US" dirty="0"/>
          </a:p>
        </p:txBody>
      </p:sp>
      <p:sp>
        <p:nvSpPr>
          <p:cNvPr id="6" name="Footer Placeholder 5"/>
          <p:cNvSpPr>
            <a:spLocks noGrp="1"/>
          </p:cNvSpPr>
          <p:nvPr>
            <p:ph type="ftr" sz="quarter" idx="11"/>
          </p:nvPr>
        </p:nvSpPr>
        <p:spPr/>
        <p:txBody>
          <a:bodyPr/>
          <a:lstStyle/>
          <a:p>
            <a:r>
              <a:rPr lang="en-US"/>
              <a:t>Copyright © 2019 Douglas B. Ettinger. All rights reserved.              Revised 2/19/2019</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C01F94-BCE6-4310-8848-C95689E7FCCF}" type="datetime1">
              <a:rPr lang="en-US" smtClean="0"/>
              <a:t>2/19/2019</a:t>
            </a:fld>
            <a:endParaRPr lang="en-US" dirty="0"/>
          </a:p>
        </p:txBody>
      </p:sp>
      <p:sp>
        <p:nvSpPr>
          <p:cNvPr id="8" name="Footer Placeholder 7"/>
          <p:cNvSpPr>
            <a:spLocks noGrp="1"/>
          </p:cNvSpPr>
          <p:nvPr>
            <p:ph type="ftr" sz="quarter" idx="11"/>
          </p:nvPr>
        </p:nvSpPr>
        <p:spPr/>
        <p:txBody>
          <a:bodyPr/>
          <a:lstStyle/>
          <a:p>
            <a:r>
              <a:rPr lang="en-US"/>
              <a:t>Copyright © 2019 Douglas B. Ettinger. All rights reserved.              Revised 2/19/2019</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E0A2A49-2F94-4D22-ACE0-030C6BEED201}" type="datetime1">
              <a:rPr lang="en-US" smtClean="0"/>
              <a:t>2/19/2019</a:t>
            </a:fld>
            <a:endParaRPr lang="en-US" dirty="0"/>
          </a:p>
        </p:txBody>
      </p:sp>
      <p:sp>
        <p:nvSpPr>
          <p:cNvPr id="4" name="Footer Placeholder 3"/>
          <p:cNvSpPr>
            <a:spLocks noGrp="1"/>
          </p:cNvSpPr>
          <p:nvPr>
            <p:ph type="ftr" sz="quarter" idx="11"/>
          </p:nvPr>
        </p:nvSpPr>
        <p:spPr/>
        <p:txBody>
          <a:bodyPr/>
          <a:lstStyle/>
          <a:p>
            <a:r>
              <a:rPr lang="en-US"/>
              <a:t>Copyright © 2019 Douglas B. Ettinger. All rights reserved.              Revised 2/19/2019</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177EFD-EDC1-4889-B4E0-9181954175E6}" type="datetime1">
              <a:rPr lang="en-US" smtClean="0"/>
              <a:t>2/19/2019</a:t>
            </a:fld>
            <a:endParaRPr lang="en-US" dirty="0"/>
          </a:p>
        </p:txBody>
      </p:sp>
      <p:sp>
        <p:nvSpPr>
          <p:cNvPr id="3" name="Footer Placeholder 2"/>
          <p:cNvSpPr>
            <a:spLocks noGrp="1"/>
          </p:cNvSpPr>
          <p:nvPr>
            <p:ph type="ftr" sz="quarter" idx="11"/>
          </p:nvPr>
        </p:nvSpPr>
        <p:spPr/>
        <p:txBody>
          <a:bodyPr/>
          <a:lstStyle/>
          <a:p>
            <a:r>
              <a:rPr lang="en-US"/>
              <a:t>Copyright © 2019 Douglas B. Ettinger. All rights reserved.              Revised 2/19/2019</a:t>
            </a:r>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879860D-7379-4441-8C5D-D5A693C4DEBC}" type="datetime1">
              <a:rPr lang="en-US" smtClean="0"/>
              <a:t>2/19/2019</a:t>
            </a:fld>
            <a:endParaRPr lang="en-US" dirty="0"/>
          </a:p>
        </p:txBody>
      </p:sp>
      <p:sp>
        <p:nvSpPr>
          <p:cNvPr id="6" name="Footer Placeholder 5"/>
          <p:cNvSpPr>
            <a:spLocks noGrp="1"/>
          </p:cNvSpPr>
          <p:nvPr>
            <p:ph type="ftr" sz="quarter" idx="11"/>
          </p:nvPr>
        </p:nvSpPr>
        <p:spPr/>
        <p:txBody>
          <a:bodyPr/>
          <a:lstStyle/>
          <a:p>
            <a:r>
              <a:rPr lang="en-US"/>
              <a:t>Copyright © 2019 Douglas B. Ettinger. All rights reserved.              Revised 2/19/2019</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C43673B-56B5-4636-860C-8AF59F07E55C}" type="datetime1">
              <a:rPr lang="en-US" smtClean="0"/>
              <a:t>2/19/2019</a:t>
            </a:fld>
            <a:endParaRPr lang="en-US" dirty="0"/>
          </a:p>
        </p:txBody>
      </p:sp>
      <p:sp>
        <p:nvSpPr>
          <p:cNvPr id="6" name="Footer Placeholder 5"/>
          <p:cNvSpPr>
            <a:spLocks noGrp="1"/>
          </p:cNvSpPr>
          <p:nvPr>
            <p:ph type="ftr" sz="quarter" idx="11"/>
          </p:nvPr>
        </p:nvSpPr>
        <p:spPr/>
        <p:txBody>
          <a:bodyPr/>
          <a:lstStyle/>
          <a:p>
            <a:r>
              <a:rPr lang="en-US"/>
              <a:t>Copyright © 2019 Douglas B. Ettinger. All rights reserved.              Revised 2/19/2019</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r>
              <a:rPr lang="en-US"/>
              <a:t>Revised </a:t>
            </a:r>
            <a:fld id="{68EA0E16-4FA6-4EBF-ACDF-76E33C4C1305}" type="datetime1">
              <a:rPr lang="en-US" smtClean="0"/>
              <a:t>2/19/2019</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r>
              <a:rPr lang="en-US"/>
              <a:t>Copyright © 2019 Douglas B. Ettinger. All rights reserved.              Revised 2/19/2019</a:t>
            </a:r>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15.xml"/><Relationship Id="rId4" Type="http://schemas.openxmlformats.org/officeDocument/2006/relationships/image" Target="../media/image29.jpg"/></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CB775-AC21-4440-A43E-04A5F3181345}"/>
              </a:ext>
            </a:extLst>
          </p:cNvPr>
          <p:cNvSpPr>
            <a:spLocks noGrp="1"/>
          </p:cNvSpPr>
          <p:nvPr>
            <p:ph type="ctrTitle"/>
          </p:nvPr>
        </p:nvSpPr>
        <p:spPr/>
        <p:txBody>
          <a:bodyPr/>
          <a:lstStyle/>
          <a:p>
            <a:pPr algn="ctr"/>
            <a:r>
              <a:rPr lang="en-US" dirty="0"/>
              <a:t>Mankind’s Chaotic and Mysterious past</a:t>
            </a:r>
          </a:p>
        </p:txBody>
      </p:sp>
      <p:sp>
        <p:nvSpPr>
          <p:cNvPr id="3" name="Subtitle 2">
            <a:extLst>
              <a:ext uri="{FF2B5EF4-FFF2-40B4-BE49-F238E27FC236}">
                <a16:creationId xmlns:a16="http://schemas.microsoft.com/office/drawing/2014/main" id="{3D487795-E8F7-48F8-B1F2-0909BFF43202}"/>
              </a:ext>
            </a:extLst>
          </p:cNvPr>
          <p:cNvSpPr>
            <a:spLocks noGrp="1"/>
          </p:cNvSpPr>
          <p:nvPr>
            <p:ph type="subTitle" idx="1"/>
          </p:nvPr>
        </p:nvSpPr>
        <p:spPr/>
        <p:txBody>
          <a:bodyPr>
            <a:noAutofit/>
          </a:bodyPr>
          <a:lstStyle/>
          <a:p>
            <a:pPr algn="ctr"/>
            <a:r>
              <a:rPr lang="en-US" sz="2800" dirty="0"/>
              <a:t>The Influence and Prophecy of the Sun’s Sister Star, Nemesis</a:t>
            </a:r>
          </a:p>
        </p:txBody>
      </p:sp>
      <p:sp>
        <p:nvSpPr>
          <p:cNvPr id="4" name="Footer Placeholder 3">
            <a:extLst>
              <a:ext uri="{FF2B5EF4-FFF2-40B4-BE49-F238E27FC236}">
                <a16:creationId xmlns:a16="http://schemas.microsoft.com/office/drawing/2014/main" id="{5C022B69-48C8-457A-8056-05109C05A9BD}"/>
              </a:ext>
            </a:extLst>
          </p:cNvPr>
          <p:cNvSpPr>
            <a:spLocks noGrp="1"/>
          </p:cNvSpPr>
          <p:nvPr>
            <p:ph type="ftr" sz="quarter" idx="11"/>
          </p:nvPr>
        </p:nvSpPr>
        <p:spPr/>
        <p:txBody>
          <a:bodyPr/>
          <a:lstStyle/>
          <a:p>
            <a:r>
              <a:rPr lang="en-US"/>
              <a:t>Copyright © 2019 Douglas B. Ettinger. All rights reserved.              Revised 2/19/2019</a:t>
            </a:r>
            <a:endParaRPr lang="en-US" dirty="0"/>
          </a:p>
        </p:txBody>
      </p:sp>
    </p:spTree>
    <p:extLst>
      <p:ext uri="{BB962C8B-B14F-4D97-AF65-F5344CB8AC3E}">
        <p14:creationId xmlns:p14="http://schemas.microsoft.com/office/powerpoint/2010/main" val="37030152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6BB5E-B8B6-4924-8412-89C888CDFF6A}"/>
              </a:ext>
            </a:extLst>
          </p:cNvPr>
          <p:cNvSpPr>
            <a:spLocks noGrp="1"/>
          </p:cNvSpPr>
          <p:nvPr>
            <p:ph type="title"/>
          </p:nvPr>
        </p:nvSpPr>
        <p:spPr>
          <a:xfrm>
            <a:off x="685777" y="4697360"/>
            <a:ext cx="10822034" cy="1050297"/>
          </a:xfrm>
        </p:spPr>
        <p:txBody>
          <a:bodyPr>
            <a:normAutofit/>
          </a:bodyPr>
          <a:lstStyle/>
          <a:p>
            <a:pPr algn="ctr"/>
            <a:r>
              <a:rPr lang="en-US" dirty="0"/>
              <a:t>Orbital path determined by Kepler’s Laws and orbital Mechanics</a:t>
            </a:r>
          </a:p>
        </p:txBody>
      </p:sp>
      <p:sp>
        <p:nvSpPr>
          <p:cNvPr id="4" name="Text Placeholder 3">
            <a:extLst>
              <a:ext uri="{FF2B5EF4-FFF2-40B4-BE49-F238E27FC236}">
                <a16:creationId xmlns:a16="http://schemas.microsoft.com/office/drawing/2014/main" id="{B27B53D6-AA87-4DC2-8AE0-E91B23CD104D}"/>
              </a:ext>
            </a:extLst>
          </p:cNvPr>
          <p:cNvSpPr>
            <a:spLocks noGrp="1"/>
          </p:cNvSpPr>
          <p:nvPr>
            <p:ph type="body" sz="half" idx="2"/>
          </p:nvPr>
        </p:nvSpPr>
        <p:spPr>
          <a:xfrm>
            <a:off x="683167" y="5904206"/>
            <a:ext cx="10820400" cy="417936"/>
          </a:xfrm>
        </p:spPr>
        <p:txBody>
          <a:bodyPr>
            <a:normAutofit/>
          </a:bodyPr>
          <a:lstStyle/>
          <a:p>
            <a:pPr algn="ctr"/>
            <a:r>
              <a:rPr lang="en-US" sz="2000" b="1" dirty="0"/>
              <a:t>G x (m + M) x t</a:t>
            </a:r>
            <a:r>
              <a:rPr lang="en-US" sz="2000" b="1" baseline="30000" dirty="0"/>
              <a:t>2  </a:t>
            </a:r>
            <a:r>
              <a:rPr lang="en-US" sz="2000" b="1" dirty="0"/>
              <a:t>=  4 </a:t>
            </a:r>
            <a:r>
              <a:rPr lang="en-US" sz="2000" b="1" baseline="30000" dirty="0"/>
              <a:t>2  </a:t>
            </a:r>
            <a:r>
              <a:rPr lang="en-US" sz="2000" b="1" dirty="0"/>
              <a:t>x r</a:t>
            </a:r>
            <a:r>
              <a:rPr lang="en-US" sz="2000" b="1" baseline="30000" dirty="0"/>
              <a:t>3</a:t>
            </a:r>
          </a:p>
        </p:txBody>
      </p:sp>
      <p:sp>
        <p:nvSpPr>
          <p:cNvPr id="5" name="Picture Placeholder 2">
            <a:extLst>
              <a:ext uri="{FF2B5EF4-FFF2-40B4-BE49-F238E27FC236}">
                <a16:creationId xmlns:a16="http://schemas.microsoft.com/office/drawing/2014/main" id="{FAF39B97-7B23-46C3-9B15-1FD5DF1B1C59}"/>
              </a:ext>
            </a:extLst>
          </p:cNvPr>
          <p:cNvSpPr txBox="1">
            <a:spLocks/>
          </p:cNvSpPr>
          <p:nvPr/>
        </p:nvSpPr>
        <p:spPr>
          <a:xfrm>
            <a:off x="684360" y="941439"/>
            <a:ext cx="10821840" cy="3478161"/>
          </a:xfrm>
          <a:prstGeom prst="rect">
            <a:avLst/>
          </a:prstGeom>
        </p:spPr>
      </p:sp>
      <p:graphicFrame>
        <p:nvGraphicFramePr>
          <p:cNvPr id="7" name="Table 6">
            <a:extLst>
              <a:ext uri="{FF2B5EF4-FFF2-40B4-BE49-F238E27FC236}">
                <a16:creationId xmlns:a16="http://schemas.microsoft.com/office/drawing/2014/main" id="{2C71CC24-67C2-4741-980E-12DB03B13810}"/>
              </a:ext>
            </a:extLst>
          </p:cNvPr>
          <p:cNvGraphicFramePr>
            <a:graphicFrameLocks noGrp="1"/>
          </p:cNvGraphicFramePr>
          <p:nvPr>
            <p:extLst>
              <p:ext uri="{D42A27DB-BD31-4B8C-83A1-F6EECF244321}">
                <p14:modId xmlns:p14="http://schemas.microsoft.com/office/powerpoint/2010/main" val="3308641890"/>
              </p:ext>
            </p:extLst>
          </p:nvPr>
        </p:nvGraphicFramePr>
        <p:xfrm>
          <a:off x="685775" y="1565315"/>
          <a:ext cx="10817792" cy="3010834"/>
        </p:xfrm>
        <a:graphic>
          <a:graphicData uri="http://schemas.openxmlformats.org/drawingml/2006/table">
            <a:tbl>
              <a:tblPr firstRow="1" firstCol="1" bandRow="1">
                <a:tableStyleId>{5C22544A-7EE6-4342-B048-85BDC9FD1C3A}</a:tableStyleId>
              </a:tblPr>
              <a:tblGrid>
                <a:gridCol w="1416713">
                  <a:extLst>
                    <a:ext uri="{9D8B030D-6E8A-4147-A177-3AD203B41FA5}">
                      <a16:colId xmlns:a16="http://schemas.microsoft.com/office/drawing/2014/main" val="3116773823"/>
                    </a:ext>
                  </a:extLst>
                </a:gridCol>
                <a:gridCol w="1879733">
                  <a:extLst>
                    <a:ext uri="{9D8B030D-6E8A-4147-A177-3AD203B41FA5}">
                      <a16:colId xmlns:a16="http://schemas.microsoft.com/office/drawing/2014/main" val="1039590470"/>
                    </a:ext>
                  </a:extLst>
                </a:gridCol>
                <a:gridCol w="1879733">
                  <a:extLst>
                    <a:ext uri="{9D8B030D-6E8A-4147-A177-3AD203B41FA5}">
                      <a16:colId xmlns:a16="http://schemas.microsoft.com/office/drawing/2014/main" val="2142427951"/>
                    </a:ext>
                  </a:extLst>
                </a:gridCol>
                <a:gridCol w="1879733">
                  <a:extLst>
                    <a:ext uri="{9D8B030D-6E8A-4147-A177-3AD203B41FA5}">
                      <a16:colId xmlns:a16="http://schemas.microsoft.com/office/drawing/2014/main" val="3410407144"/>
                    </a:ext>
                  </a:extLst>
                </a:gridCol>
                <a:gridCol w="1880940">
                  <a:extLst>
                    <a:ext uri="{9D8B030D-6E8A-4147-A177-3AD203B41FA5}">
                      <a16:colId xmlns:a16="http://schemas.microsoft.com/office/drawing/2014/main" val="3099425196"/>
                    </a:ext>
                  </a:extLst>
                </a:gridCol>
                <a:gridCol w="1880940">
                  <a:extLst>
                    <a:ext uri="{9D8B030D-6E8A-4147-A177-3AD203B41FA5}">
                      <a16:colId xmlns:a16="http://schemas.microsoft.com/office/drawing/2014/main" val="1466306523"/>
                    </a:ext>
                  </a:extLst>
                </a:gridCol>
              </a:tblGrid>
              <a:tr h="872574">
                <a:tc gridSpan="6">
                  <a:txBody>
                    <a:bodyPr/>
                    <a:lstStyle/>
                    <a:p>
                      <a:pPr marL="0" marR="0" algn="ctr">
                        <a:lnSpc>
                          <a:spcPct val="115000"/>
                        </a:lnSpc>
                        <a:spcBef>
                          <a:spcPts val="0"/>
                        </a:spcBef>
                        <a:spcAft>
                          <a:spcPts val="0"/>
                        </a:spcAft>
                      </a:pPr>
                      <a:r>
                        <a:rPr lang="en-US" sz="2400" dirty="0">
                          <a:effectLst/>
                        </a:rPr>
                        <a:t>Table of Orbital Characteristics in AU Units</a:t>
                      </a:r>
                    </a:p>
                    <a:p>
                      <a:pPr marL="0" marR="0" algn="ctr">
                        <a:lnSpc>
                          <a:spcPct val="115000"/>
                        </a:lnSpc>
                        <a:spcBef>
                          <a:spcPts val="0"/>
                        </a:spcBef>
                        <a:spcAft>
                          <a:spcPts val="0"/>
                        </a:spcAft>
                      </a:pPr>
                      <a:r>
                        <a:rPr lang="en-US" sz="2400" dirty="0">
                          <a:effectLst/>
                        </a:rPr>
                        <a:t>for Different Predicted Paths of Nemesis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69436916"/>
                  </a:ext>
                </a:extLst>
              </a:tr>
              <a:tr h="953824">
                <a:tc>
                  <a:txBody>
                    <a:bodyPr/>
                    <a:lstStyle/>
                    <a:p>
                      <a:pPr marL="0" marR="0">
                        <a:lnSpc>
                          <a:spcPct val="115000"/>
                        </a:lnSpc>
                        <a:spcBef>
                          <a:spcPts val="0"/>
                        </a:spcBef>
                        <a:spcAft>
                          <a:spcPts val="0"/>
                        </a:spcAft>
                      </a:pPr>
                      <a:r>
                        <a:rPr lang="en-US" sz="2400" dirty="0">
                          <a:effectLst/>
                        </a:rPr>
                        <a:t>Version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dirty="0">
                          <a:effectLst/>
                        </a:rPr>
                        <a:t>Semi-major axis (a)</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dirty="0">
                          <a:effectLst/>
                        </a:rPr>
                        <a:t>Semi-minor axis (b)</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2400" dirty="0">
                          <a:effectLst/>
                        </a:rPr>
                        <a:t>Linear ecc.           (c)</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dirty="0">
                          <a:effectLst/>
                        </a:rPr>
                        <a:t>Semi-latus rectum (L)</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dirty="0">
                          <a:effectLst/>
                        </a:rPr>
                        <a:t>Periapsis</a:t>
                      </a:r>
                    </a:p>
                    <a:p>
                      <a:pPr marL="0" marR="0" algn="ctr">
                        <a:lnSpc>
                          <a:spcPct val="115000"/>
                        </a:lnSpc>
                        <a:spcBef>
                          <a:spcPts val="0"/>
                        </a:spcBef>
                        <a:spcAft>
                          <a:spcPts val="0"/>
                        </a:spcAft>
                      </a:pPr>
                      <a:r>
                        <a:rPr lang="en-US" sz="2400" dirty="0">
                          <a:effectLst/>
                        </a:rPr>
                        <a:t>(r</a:t>
                      </a:r>
                      <a:r>
                        <a:rPr lang="en-US" sz="2400" baseline="-25000" dirty="0">
                          <a:effectLst/>
                        </a:rPr>
                        <a:t>p</a:t>
                      </a:r>
                      <a:r>
                        <a:rPr lang="en-US" sz="2400" dirty="0">
                          <a:effectLst/>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4012436"/>
                  </a:ext>
                </a:extLst>
              </a:tr>
              <a:tr h="394812">
                <a:tc>
                  <a:txBody>
                    <a:bodyPr/>
                    <a:lstStyle/>
                    <a:p>
                      <a:pPr marL="0" marR="0">
                        <a:lnSpc>
                          <a:spcPct val="115000"/>
                        </a:lnSpc>
                        <a:spcBef>
                          <a:spcPts val="0"/>
                        </a:spcBef>
                        <a:spcAft>
                          <a:spcPts val="0"/>
                        </a:spcAft>
                      </a:pPr>
                      <a:r>
                        <a:rPr lang="en-US" sz="2400" dirty="0">
                          <a:effectLst/>
                        </a:rPr>
                        <a:t>#1</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dirty="0">
                          <a:effectLst/>
                        </a:rPr>
                        <a:t>238</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dirty="0">
                          <a:effectLst/>
                        </a:rPr>
                        <a:t>26.7</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dirty="0">
                          <a:effectLst/>
                        </a:rPr>
                        <a:t>236</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dirty="0">
                          <a:effectLst/>
                        </a:rPr>
                        <a:t>3</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dirty="0">
                          <a:effectLst/>
                        </a:rPr>
                        <a:t>2</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66745068"/>
                  </a:ext>
                </a:extLst>
              </a:tr>
              <a:tr h="394812">
                <a:tc>
                  <a:txBody>
                    <a:bodyPr/>
                    <a:lstStyle/>
                    <a:p>
                      <a:pPr marL="0" marR="0">
                        <a:lnSpc>
                          <a:spcPct val="115000"/>
                        </a:lnSpc>
                        <a:spcBef>
                          <a:spcPts val="0"/>
                        </a:spcBef>
                        <a:spcAft>
                          <a:spcPts val="0"/>
                        </a:spcAft>
                      </a:pPr>
                      <a:r>
                        <a:rPr lang="en-US" sz="2400" dirty="0">
                          <a:effectLst/>
                        </a:rPr>
                        <a:t>#2</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dirty="0">
                          <a:effectLst/>
                        </a:rPr>
                        <a:t>238</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dirty="0">
                          <a:effectLst/>
                        </a:rPr>
                        <a:t>37.7</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dirty="0">
                          <a:effectLst/>
                        </a:rPr>
                        <a:t>235</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dirty="0">
                          <a:effectLst/>
                        </a:rPr>
                        <a:t>6</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dirty="0">
                          <a:effectLst/>
                        </a:rPr>
                        <a:t>3</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88622398"/>
                  </a:ext>
                </a:extLst>
              </a:tr>
              <a:tr h="394812">
                <a:tc>
                  <a:txBody>
                    <a:bodyPr/>
                    <a:lstStyle/>
                    <a:p>
                      <a:pPr marL="0" marR="0">
                        <a:lnSpc>
                          <a:spcPct val="115000"/>
                        </a:lnSpc>
                        <a:spcBef>
                          <a:spcPts val="0"/>
                        </a:spcBef>
                        <a:spcAft>
                          <a:spcPts val="0"/>
                        </a:spcAft>
                      </a:pPr>
                      <a:r>
                        <a:rPr lang="en-US" sz="2400" dirty="0">
                          <a:effectLst/>
                        </a:rPr>
                        <a:t>#3</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dirty="0">
                          <a:effectLst/>
                        </a:rPr>
                        <a:t>238</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dirty="0">
                          <a:effectLst/>
                        </a:rPr>
                        <a:t>115</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dirty="0">
                          <a:effectLst/>
                        </a:rPr>
                        <a:t>208</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dirty="0">
                          <a:effectLst/>
                        </a:rPr>
                        <a:t>55.6</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400" dirty="0">
                          <a:effectLst/>
                        </a:rPr>
                        <a:t>30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61744885"/>
                  </a:ext>
                </a:extLst>
              </a:tr>
            </a:tbl>
          </a:graphicData>
        </a:graphic>
      </p:graphicFrame>
      <p:sp>
        <p:nvSpPr>
          <p:cNvPr id="3" name="Footer Placeholder 2">
            <a:extLst>
              <a:ext uri="{FF2B5EF4-FFF2-40B4-BE49-F238E27FC236}">
                <a16:creationId xmlns:a16="http://schemas.microsoft.com/office/drawing/2014/main" id="{4E32B7D8-64F7-42AE-9BA2-E8F418653378}"/>
              </a:ext>
            </a:extLst>
          </p:cNvPr>
          <p:cNvSpPr>
            <a:spLocks noGrp="1"/>
          </p:cNvSpPr>
          <p:nvPr>
            <p:ph type="ftr" sz="quarter" idx="11"/>
          </p:nvPr>
        </p:nvSpPr>
        <p:spPr/>
        <p:txBody>
          <a:bodyPr/>
          <a:lstStyle/>
          <a:p>
            <a:r>
              <a:rPr lang="en-US"/>
              <a:t>Copyright © 2019 Douglas B. Ettinger. All rights reserved.              Revised 2/19/2019</a:t>
            </a:r>
            <a:endParaRPr lang="en-US" dirty="0"/>
          </a:p>
        </p:txBody>
      </p:sp>
    </p:spTree>
    <p:extLst>
      <p:ext uri="{BB962C8B-B14F-4D97-AF65-F5344CB8AC3E}">
        <p14:creationId xmlns:p14="http://schemas.microsoft.com/office/powerpoint/2010/main" val="30069598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B3C93-F626-4E3A-A8D1-7C90953DD670}"/>
              </a:ext>
            </a:extLst>
          </p:cNvPr>
          <p:cNvSpPr>
            <a:spLocks noGrp="1"/>
          </p:cNvSpPr>
          <p:nvPr>
            <p:ph type="title"/>
          </p:nvPr>
        </p:nvSpPr>
        <p:spPr/>
        <p:txBody>
          <a:bodyPr/>
          <a:lstStyle/>
          <a:p>
            <a:r>
              <a:rPr lang="en-US" dirty="0"/>
              <a:t>Ellipse Parameters used in orbital mechanics</a:t>
            </a:r>
          </a:p>
        </p:txBody>
      </p:sp>
      <p:pic>
        <p:nvPicPr>
          <p:cNvPr id="5" name="Content Placeholder 4">
            <a:extLst>
              <a:ext uri="{FF2B5EF4-FFF2-40B4-BE49-F238E27FC236}">
                <a16:creationId xmlns:a16="http://schemas.microsoft.com/office/drawing/2014/main" id="{FA70AFA5-79D3-4E54-916A-EF9CC3C72E6E}"/>
              </a:ext>
            </a:extLst>
          </p:cNvPr>
          <p:cNvPicPr>
            <a:picLocks noGrp="1"/>
          </p:cNvPicPr>
          <p:nvPr>
            <p:ph sz="half" idx="1"/>
          </p:nvPr>
        </p:nvPicPr>
        <p:blipFill>
          <a:blip r:embed="rId2">
            <a:extLst>
              <a:ext uri="{28A0092B-C50C-407E-A947-70E740481C1C}">
                <a14:useLocalDpi xmlns:a14="http://schemas.microsoft.com/office/drawing/2010/main" val="0"/>
              </a:ext>
            </a:extLst>
          </a:blip>
          <a:stretch>
            <a:fillRect/>
          </a:stretch>
        </p:blipFill>
        <p:spPr>
          <a:xfrm>
            <a:off x="685800" y="2194559"/>
            <a:ext cx="5334000" cy="4024125"/>
          </a:xfrm>
          <a:prstGeom prst="rect">
            <a:avLst/>
          </a:prstGeom>
        </p:spPr>
      </p:pic>
      <p:pic>
        <p:nvPicPr>
          <p:cNvPr id="6" name="Content Placeholder 5">
            <a:extLst>
              <a:ext uri="{FF2B5EF4-FFF2-40B4-BE49-F238E27FC236}">
                <a16:creationId xmlns:a16="http://schemas.microsoft.com/office/drawing/2014/main" id="{1473C349-CBA8-4F84-8976-BCADC5CD4A9F}"/>
              </a:ext>
            </a:extLst>
          </p:cNvPr>
          <p:cNvPicPr>
            <a:picLocks noGrp="1"/>
          </p:cNvPicPr>
          <p:nvPr>
            <p:ph sz="half" idx="2"/>
          </p:nvPr>
        </p:nvPicPr>
        <p:blipFill>
          <a:blip r:embed="rId3">
            <a:extLst>
              <a:ext uri="{28A0092B-C50C-407E-A947-70E740481C1C}">
                <a14:useLocalDpi xmlns:a14="http://schemas.microsoft.com/office/drawing/2010/main" val="0"/>
              </a:ext>
            </a:extLst>
          </a:blip>
          <a:stretch>
            <a:fillRect/>
          </a:stretch>
        </p:blipFill>
        <p:spPr>
          <a:xfrm>
            <a:off x="6172201" y="2057400"/>
            <a:ext cx="5733659" cy="4161283"/>
          </a:xfrm>
          <a:prstGeom prst="rect">
            <a:avLst/>
          </a:prstGeom>
        </p:spPr>
      </p:pic>
      <p:sp>
        <p:nvSpPr>
          <p:cNvPr id="3" name="Footer Placeholder 2">
            <a:extLst>
              <a:ext uri="{FF2B5EF4-FFF2-40B4-BE49-F238E27FC236}">
                <a16:creationId xmlns:a16="http://schemas.microsoft.com/office/drawing/2014/main" id="{D106B1B1-712C-43C4-AB30-BE2DF4F41C7C}"/>
              </a:ext>
            </a:extLst>
          </p:cNvPr>
          <p:cNvSpPr>
            <a:spLocks noGrp="1"/>
          </p:cNvSpPr>
          <p:nvPr>
            <p:ph type="ftr" sz="quarter" idx="11"/>
          </p:nvPr>
        </p:nvSpPr>
        <p:spPr/>
        <p:txBody>
          <a:bodyPr/>
          <a:lstStyle/>
          <a:p>
            <a:r>
              <a:rPr lang="en-US"/>
              <a:t>Copyright © 2019 Douglas B. Ettinger. All rights reserved.              Revised 2/19/2019</a:t>
            </a:r>
            <a:endParaRPr lang="en-US" dirty="0"/>
          </a:p>
        </p:txBody>
      </p:sp>
    </p:spTree>
    <p:extLst>
      <p:ext uri="{BB962C8B-B14F-4D97-AF65-F5344CB8AC3E}">
        <p14:creationId xmlns:p14="http://schemas.microsoft.com/office/powerpoint/2010/main" val="33035911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EBEDE-3428-4192-9AFC-0F25E3B0191A}"/>
              </a:ext>
            </a:extLst>
          </p:cNvPr>
          <p:cNvSpPr>
            <a:spLocks noGrp="1"/>
          </p:cNvSpPr>
          <p:nvPr>
            <p:ph type="title"/>
          </p:nvPr>
        </p:nvSpPr>
        <p:spPr>
          <a:xfrm>
            <a:off x="685800" y="1406013"/>
            <a:ext cx="4114800" cy="1153886"/>
          </a:xfrm>
        </p:spPr>
        <p:txBody>
          <a:bodyPr/>
          <a:lstStyle/>
          <a:p>
            <a:r>
              <a:rPr lang="en-US" dirty="0"/>
              <a:t>Version #1 with periapsis at 2 AU</a:t>
            </a:r>
          </a:p>
        </p:txBody>
      </p:sp>
      <p:sp>
        <p:nvSpPr>
          <p:cNvPr id="4" name="Text Placeholder 3">
            <a:extLst>
              <a:ext uri="{FF2B5EF4-FFF2-40B4-BE49-F238E27FC236}">
                <a16:creationId xmlns:a16="http://schemas.microsoft.com/office/drawing/2014/main" id="{9CA3B8B3-A88B-4A7F-9454-357CE419D361}"/>
              </a:ext>
            </a:extLst>
          </p:cNvPr>
          <p:cNvSpPr>
            <a:spLocks noGrp="1"/>
          </p:cNvSpPr>
          <p:nvPr>
            <p:ph type="body" sz="half" idx="2"/>
          </p:nvPr>
        </p:nvSpPr>
        <p:spPr>
          <a:xfrm>
            <a:off x="685800" y="3429000"/>
            <a:ext cx="4114800" cy="2551753"/>
          </a:xfrm>
        </p:spPr>
        <p:txBody>
          <a:bodyPr>
            <a:normAutofit lnSpcReduction="10000"/>
          </a:bodyPr>
          <a:lstStyle/>
          <a:p>
            <a:r>
              <a:rPr lang="en-US" sz="2400" dirty="0"/>
              <a:t>This orbital path intersects the Main Belt of asteroids having a periapsis slightly above the ecliptic plane of the solar system.  This path can easily affect and/or cause the asteroids.</a:t>
            </a:r>
          </a:p>
        </p:txBody>
      </p:sp>
      <p:pic>
        <p:nvPicPr>
          <p:cNvPr id="5" name="Content Placeholder 4">
            <a:extLst>
              <a:ext uri="{FF2B5EF4-FFF2-40B4-BE49-F238E27FC236}">
                <a16:creationId xmlns:a16="http://schemas.microsoft.com/office/drawing/2014/main" id="{ACFDD25C-1E61-4C20-83FF-7751F29A0754}"/>
              </a:ext>
            </a:extLst>
          </p:cNvPr>
          <p:cNvPicPr>
            <a:picLocks noGrp="1"/>
          </p:cNvPicPr>
          <p:nvPr>
            <p:ph idx="1"/>
          </p:nvPr>
        </p:nvPicPr>
        <p:blipFill rotWithShape="1">
          <a:blip r:embed="rId2" cstate="print">
            <a:extLst>
              <a:ext uri="{28A0092B-C50C-407E-A947-70E740481C1C}">
                <a14:useLocalDpi xmlns:a14="http://schemas.microsoft.com/office/drawing/2010/main" val="0"/>
              </a:ext>
            </a:extLst>
          </a:blip>
          <a:srcRect b="5676"/>
          <a:stretch/>
        </p:blipFill>
        <p:spPr bwMode="auto">
          <a:xfrm>
            <a:off x="5122505" y="401216"/>
            <a:ext cx="6512767" cy="6298163"/>
          </a:xfrm>
          <a:prstGeom prst="rect">
            <a:avLst/>
          </a:prstGeom>
          <a:ln>
            <a:noFill/>
          </a:ln>
          <a:extLst>
            <a:ext uri="{53640926-AAD7-44D8-BBD7-CCE9431645EC}">
              <a14:shadowObscured xmlns:a14="http://schemas.microsoft.com/office/drawing/2010/main"/>
            </a:ext>
          </a:extLst>
        </p:spPr>
      </p:pic>
      <p:sp>
        <p:nvSpPr>
          <p:cNvPr id="3" name="Footer Placeholder 2">
            <a:extLst>
              <a:ext uri="{FF2B5EF4-FFF2-40B4-BE49-F238E27FC236}">
                <a16:creationId xmlns:a16="http://schemas.microsoft.com/office/drawing/2014/main" id="{9FB3537A-BCC4-436E-AE6F-8D33EF9D6548}"/>
              </a:ext>
            </a:extLst>
          </p:cNvPr>
          <p:cNvSpPr>
            <a:spLocks noGrp="1"/>
          </p:cNvSpPr>
          <p:nvPr>
            <p:ph type="ftr" sz="quarter" idx="11"/>
          </p:nvPr>
        </p:nvSpPr>
        <p:spPr/>
        <p:txBody>
          <a:bodyPr/>
          <a:lstStyle/>
          <a:p>
            <a:r>
              <a:rPr lang="en-US"/>
              <a:t>Copyright © 2019 Douglas B. Ettinger. All rights reserved.              Revised 2/19/2019</a:t>
            </a:r>
            <a:endParaRPr lang="en-US" dirty="0"/>
          </a:p>
        </p:txBody>
      </p:sp>
    </p:spTree>
    <p:extLst>
      <p:ext uri="{BB962C8B-B14F-4D97-AF65-F5344CB8AC3E}">
        <p14:creationId xmlns:p14="http://schemas.microsoft.com/office/powerpoint/2010/main" val="13522977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2558C-BB25-4560-9549-CC7FD7E7C175}"/>
              </a:ext>
            </a:extLst>
          </p:cNvPr>
          <p:cNvSpPr>
            <a:spLocks noGrp="1"/>
          </p:cNvSpPr>
          <p:nvPr>
            <p:ph type="title"/>
          </p:nvPr>
        </p:nvSpPr>
        <p:spPr>
          <a:xfrm>
            <a:off x="685800" y="1302775"/>
            <a:ext cx="4114800" cy="1247192"/>
          </a:xfrm>
        </p:spPr>
        <p:txBody>
          <a:bodyPr/>
          <a:lstStyle/>
          <a:p>
            <a:r>
              <a:rPr lang="en-US" dirty="0"/>
              <a:t>Version #2 with periapsis at 3 AU</a:t>
            </a:r>
          </a:p>
        </p:txBody>
      </p:sp>
      <p:sp>
        <p:nvSpPr>
          <p:cNvPr id="4" name="Text Placeholder 3">
            <a:extLst>
              <a:ext uri="{FF2B5EF4-FFF2-40B4-BE49-F238E27FC236}">
                <a16:creationId xmlns:a16="http://schemas.microsoft.com/office/drawing/2014/main" id="{99472722-54D0-4070-8207-3764C764B498}"/>
              </a:ext>
            </a:extLst>
          </p:cNvPr>
          <p:cNvSpPr>
            <a:spLocks noGrp="1"/>
          </p:cNvSpPr>
          <p:nvPr>
            <p:ph type="body" sz="half" idx="2"/>
          </p:nvPr>
        </p:nvSpPr>
        <p:spPr>
          <a:xfrm>
            <a:off x="685800" y="3331029"/>
            <a:ext cx="4114800" cy="2887655"/>
          </a:xfrm>
        </p:spPr>
        <p:txBody>
          <a:bodyPr>
            <a:normAutofit/>
          </a:bodyPr>
          <a:lstStyle/>
          <a:p>
            <a:r>
              <a:rPr lang="en-US" sz="2400" dirty="0"/>
              <a:t>Assuming an inclined orbit of 15º</a:t>
            </a:r>
            <a:r>
              <a:rPr lang="en-US" sz="2400" baseline="30000" dirty="0"/>
              <a:t> </a:t>
            </a:r>
            <a:r>
              <a:rPr lang="en-US" sz="2400" dirty="0"/>
              <a:t>the star could possibly with electrical arc discharges battle Mars about 0.3 AU above the ecliptic plane and Jupiter about 1.25 AU above the planet’s orbital plane.</a:t>
            </a:r>
          </a:p>
        </p:txBody>
      </p:sp>
      <p:pic>
        <p:nvPicPr>
          <p:cNvPr id="5" name="Content Placeholder 4">
            <a:extLst>
              <a:ext uri="{FF2B5EF4-FFF2-40B4-BE49-F238E27FC236}">
                <a16:creationId xmlns:a16="http://schemas.microsoft.com/office/drawing/2014/main" id="{1A843070-E093-48CD-BDA6-7A9E54E9955D}"/>
              </a:ext>
            </a:extLst>
          </p:cNvPr>
          <p:cNvPicPr>
            <a:picLocks noGrp="1"/>
          </p:cNvPicPr>
          <p:nvPr>
            <p:ph idx="1"/>
          </p:nvPr>
        </p:nvPicPr>
        <p:blipFill rotWithShape="1">
          <a:blip r:embed="rId2" cstate="print">
            <a:extLst>
              <a:ext uri="{28A0092B-C50C-407E-A947-70E740481C1C}">
                <a14:useLocalDpi xmlns:a14="http://schemas.microsoft.com/office/drawing/2010/main" val="0"/>
              </a:ext>
            </a:extLst>
          </a:blip>
          <a:srcRect b="5566"/>
          <a:stretch/>
        </p:blipFill>
        <p:spPr>
          <a:xfrm>
            <a:off x="5085184" y="317242"/>
            <a:ext cx="6421016" cy="6307494"/>
          </a:xfrm>
          <a:prstGeom prst="rect">
            <a:avLst/>
          </a:prstGeom>
        </p:spPr>
      </p:pic>
      <p:sp>
        <p:nvSpPr>
          <p:cNvPr id="3" name="Footer Placeholder 2">
            <a:extLst>
              <a:ext uri="{FF2B5EF4-FFF2-40B4-BE49-F238E27FC236}">
                <a16:creationId xmlns:a16="http://schemas.microsoft.com/office/drawing/2014/main" id="{09441309-1D69-4760-B893-D9CE5169610B}"/>
              </a:ext>
            </a:extLst>
          </p:cNvPr>
          <p:cNvSpPr>
            <a:spLocks noGrp="1"/>
          </p:cNvSpPr>
          <p:nvPr>
            <p:ph type="ftr" sz="quarter" idx="11"/>
          </p:nvPr>
        </p:nvSpPr>
        <p:spPr/>
        <p:txBody>
          <a:bodyPr/>
          <a:lstStyle/>
          <a:p>
            <a:r>
              <a:rPr lang="en-US"/>
              <a:t>Copyright © 2019 Douglas B. Ettinger. All rights reserved.              Revised 2/19/2019</a:t>
            </a:r>
            <a:endParaRPr lang="en-US" dirty="0"/>
          </a:p>
        </p:txBody>
      </p:sp>
    </p:spTree>
    <p:extLst>
      <p:ext uri="{BB962C8B-B14F-4D97-AF65-F5344CB8AC3E}">
        <p14:creationId xmlns:p14="http://schemas.microsoft.com/office/powerpoint/2010/main" val="18856527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663B6-D778-4B1B-B82C-00FDDF1EF1CA}"/>
              </a:ext>
            </a:extLst>
          </p:cNvPr>
          <p:cNvSpPr>
            <a:spLocks noGrp="1"/>
          </p:cNvSpPr>
          <p:nvPr>
            <p:ph type="title"/>
          </p:nvPr>
        </p:nvSpPr>
        <p:spPr>
          <a:xfrm>
            <a:off x="685800" y="1727385"/>
            <a:ext cx="4114800" cy="880689"/>
          </a:xfrm>
        </p:spPr>
        <p:txBody>
          <a:bodyPr>
            <a:noAutofit/>
          </a:bodyPr>
          <a:lstStyle/>
          <a:p>
            <a:r>
              <a:rPr lang="en-US" dirty="0"/>
              <a:t>Version #3 with periapsis at 30 AU</a:t>
            </a:r>
          </a:p>
        </p:txBody>
      </p:sp>
      <p:sp>
        <p:nvSpPr>
          <p:cNvPr id="4" name="Text Placeholder 3">
            <a:extLst>
              <a:ext uri="{FF2B5EF4-FFF2-40B4-BE49-F238E27FC236}">
                <a16:creationId xmlns:a16="http://schemas.microsoft.com/office/drawing/2014/main" id="{B9809DF3-EF7A-4B93-A996-5665A43A517F}"/>
              </a:ext>
            </a:extLst>
          </p:cNvPr>
          <p:cNvSpPr>
            <a:spLocks noGrp="1"/>
          </p:cNvSpPr>
          <p:nvPr>
            <p:ph type="body" sz="half" idx="2"/>
          </p:nvPr>
        </p:nvSpPr>
        <p:spPr>
          <a:xfrm>
            <a:off x="685800" y="2608074"/>
            <a:ext cx="4114800" cy="3979338"/>
          </a:xfrm>
        </p:spPr>
        <p:txBody>
          <a:bodyPr>
            <a:noAutofit/>
          </a:bodyPr>
          <a:lstStyle/>
          <a:p>
            <a:r>
              <a:rPr lang="en-US" sz="2400" dirty="0"/>
              <a:t>For this orbital path the semi-latus rectum of the ecliptic plane crossing is well outside the orbital radii of the Sun’s planets.  There is little chance of major affects for the inner planets or planetary collisions. However, electrical connections and gravitational perturbations can occur. </a:t>
            </a:r>
          </a:p>
        </p:txBody>
      </p:sp>
      <p:pic>
        <p:nvPicPr>
          <p:cNvPr id="5" name="Content Placeholder 4">
            <a:extLst>
              <a:ext uri="{FF2B5EF4-FFF2-40B4-BE49-F238E27FC236}">
                <a16:creationId xmlns:a16="http://schemas.microsoft.com/office/drawing/2014/main" id="{1FF46961-56E1-49BE-8243-C2E016447875}"/>
              </a:ext>
            </a:extLst>
          </p:cNvPr>
          <p:cNvPicPr>
            <a:picLocks noGrp="1"/>
          </p:cNvPicPr>
          <p:nvPr>
            <p:ph idx="1"/>
          </p:nvPr>
        </p:nvPicPr>
        <p:blipFill rotWithShape="1">
          <a:blip r:embed="rId2" cstate="print">
            <a:extLst>
              <a:ext uri="{28A0092B-C50C-407E-A947-70E740481C1C}">
                <a14:useLocalDpi xmlns:a14="http://schemas.microsoft.com/office/drawing/2010/main" val="0"/>
              </a:ext>
            </a:extLst>
          </a:blip>
          <a:srcRect l="-897" t="-5500" r="897" b="5500"/>
          <a:stretch/>
        </p:blipFill>
        <p:spPr>
          <a:xfrm>
            <a:off x="5215812" y="139959"/>
            <a:ext cx="6290388" cy="6447453"/>
          </a:xfrm>
          <a:prstGeom prst="rect">
            <a:avLst/>
          </a:prstGeom>
        </p:spPr>
      </p:pic>
      <p:sp>
        <p:nvSpPr>
          <p:cNvPr id="3" name="Footer Placeholder 2">
            <a:extLst>
              <a:ext uri="{FF2B5EF4-FFF2-40B4-BE49-F238E27FC236}">
                <a16:creationId xmlns:a16="http://schemas.microsoft.com/office/drawing/2014/main" id="{56CDF1E8-623C-422B-93A0-FD5527AFD69A}"/>
              </a:ext>
            </a:extLst>
          </p:cNvPr>
          <p:cNvSpPr>
            <a:spLocks noGrp="1"/>
          </p:cNvSpPr>
          <p:nvPr>
            <p:ph type="ftr" sz="quarter" idx="11"/>
          </p:nvPr>
        </p:nvSpPr>
        <p:spPr/>
        <p:txBody>
          <a:bodyPr/>
          <a:lstStyle/>
          <a:p>
            <a:r>
              <a:rPr lang="en-US"/>
              <a:t>Copyright © 2019 Douglas B. Ettinger. All rights reserved.              Revised 2/19/2019</a:t>
            </a:r>
            <a:endParaRPr lang="en-US" dirty="0"/>
          </a:p>
        </p:txBody>
      </p:sp>
    </p:spTree>
    <p:extLst>
      <p:ext uri="{BB962C8B-B14F-4D97-AF65-F5344CB8AC3E}">
        <p14:creationId xmlns:p14="http://schemas.microsoft.com/office/powerpoint/2010/main" val="8543195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2B651-6EA8-411D-AF36-5198D106842E}"/>
              </a:ext>
            </a:extLst>
          </p:cNvPr>
          <p:cNvSpPr>
            <a:spLocks noGrp="1"/>
          </p:cNvSpPr>
          <p:nvPr>
            <p:ph type="title"/>
          </p:nvPr>
        </p:nvSpPr>
        <p:spPr>
          <a:xfrm>
            <a:off x="685800" y="1524000"/>
            <a:ext cx="6873240" cy="1051249"/>
          </a:xfrm>
        </p:spPr>
        <p:txBody>
          <a:bodyPr/>
          <a:lstStyle/>
          <a:p>
            <a:pPr algn="ctr"/>
            <a:r>
              <a:rPr lang="en-US" dirty="0"/>
              <a:t>Nemesis can answer many mysteries of Mankind’s Past</a:t>
            </a:r>
          </a:p>
        </p:txBody>
      </p:sp>
      <p:sp>
        <p:nvSpPr>
          <p:cNvPr id="4" name="Text Placeholder 3">
            <a:extLst>
              <a:ext uri="{FF2B5EF4-FFF2-40B4-BE49-F238E27FC236}">
                <a16:creationId xmlns:a16="http://schemas.microsoft.com/office/drawing/2014/main" id="{2CA6F36E-4723-4017-8A9E-079E54E2A58B}"/>
              </a:ext>
            </a:extLst>
          </p:cNvPr>
          <p:cNvSpPr>
            <a:spLocks noGrp="1"/>
          </p:cNvSpPr>
          <p:nvPr>
            <p:ph type="body" sz="half" idx="2"/>
          </p:nvPr>
        </p:nvSpPr>
        <p:spPr>
          <a:xfrm>
            <a:off x="309716" y="2575249"/>
            <a:ext cx="7249324" cy="3869796"/>
          </a:xfrm>
        </p:spPr>
        <p:txBody>
          <a:bodyPr>
            <a:normAutofit/>
          </a:bodyPr>
          <a:lstStyle/>
          <a:p>
            <a:pPr marL="285750" indent="-285750">
              <a:buFont typeface="Arial" panose="020B0604020202020204" pitchFamily="34" charset="0"/>
              <a:buChar char="•"/>
            </a:pPr>
            <a:r>
              <a:rPr lang="en-US" dirty="0"/>
              <a:t>Why are there changing climates and periods of glaciation?</a:t>
            </a:r>
          </a:p>
          <a:p>
            <a:pPr marL="285750" indent="-285750">
              <a:buFont typeface="Arial" panose="020B0604020202020204" pitchFamily="34" charset="0"/>
              <a:buChar char="•"/>
            </a:pPr>
            <a:r>
              <a:rPr lang="en-US" dirty="0"/>
              <a:t>Why are there so many failed civilizations?</a:t>
            </a:r>
          </a:p>
          <a:p>
            <a:pPr marL="285750" indent="-285750">
              <a:buFont typeface="Arial" panose="020B0604020202020204" pitchFamily="34" charset="0"/>
              <a:buChar char="•"/>
            </a:pPr>
            <a:r>
              <a:rPr lang="en-US" dirty="0"/>
              <a:t>What caused the Holocene extinction event 11,500 years ago?</a:t>
            </a:r>
          </a:p>
          <a:p>
            <a:pPr marL="285750" indent="-285750">
              <a:buFont typeface="Arial" panose="020B0604020202020204" pitchFamily="34" charset="0"/>
              <a:buChar char="•"/>
            </a:pPr>
            <a:r>
              <a:rPr lang="en-US" dirty="0"/>
              <a:t>What caused the crustal/mantle shell to rotate about the Earth’s spin axis and change its geoid and polar locations?</a:t>
            </a:r>
          </a:p>
          <a:p>
            <a:pPr marL="285750" indent="-285750">
              <a:buFont typeface="Arial" panose="020B0604020202020204" pitchFamily="34" charset="0"/>
              <a:buChar char="•"/>
            </a:pPr>
            <a:r>
              <a:rPr lang="en-US" dirty="0"/>
              <a:t>What caused the mythical global flood believed to now be real?</a:t>
            </a:r>
          </a:p>
          <a:p>
            <a:pPr marL="285750" indent="-285750">
              <a:buFont typeface="Arial" panose="020B0604020202020204" pitchFamily="34" charset="0"/>
              <a:buChar char="•"/>
            </a:pPr>
            <a:r>
              <a:rPr lang="en-US" dirty="0"/>
              <a:t>Why do the magnetic poles differ from the true poles?</a:t>
            </a:r>
          </a:p>
          <a:p>
            <a:pPr marL="285750" indent="-285750">
              <a:buFont typeface="Arial" panose="020B0604020202020204" pitchFamily="34" charset="0"/>
              <a:buChar char="•"/>
            </a:pPr>
            <a:r>
              <a:rPr lang="en-US" dirty="0"/>
              <a:t>Why are there so many ancient symbols and traditions that account for a second star that is both revered and feared?</a:t>
            </a:r>
          </a:p>
          <a:p>
            <a:pPr marL="285750" indent="-285750">
              <a:buFont typeface="Arial" panose="020B0604020202020204" pitchFamily="34" charset="0"/>
              <a:buChar char="•"/>
            </a:pPr>
            <a:r>
              <a:rPr lang="en-US" dirty="0"/>
              <a:t>Why are there worldwide petroglyphs that record high energy plasma displays seen in ancient skies? </a:t>
            </a:r>
          </a:p>
          <a:p>
            <a:endParaRPr lang="en-US" dirty="0"/>
          </a:p>
        </p:txBody>
      </p:sp>
      <p:pic>
        <p:nvPicPr>
          <p:cNvPr id="18" name="Picture Placeholder 17">
            <a:extLst>
              <a:ext uri="{FF2B5EF4-FFF2-40B4-BE49-F238E27FC236}">
                <a16:creationId xmlns:a16="http://schemas.microsoft.com/office/drawing/2014/main" id="{194DA53B-DC5C-4DAA-B43F-E3E1C52638BF}"/>
              </a:ext>
            </a:extLst>
          </p:cNvPr>
          <p:cNvPicPr>
            <a:picLocks noGrp="1" noChangeAspect="1"/>
          </p:cNvPicPr>
          <p:nvPr>
            <p:ph type="pic" idx="1"/>
          </p:nvPr>
        </p:nvPicPr>
        <p:blipFill>
          <a:blip r:embed="rId2"/>
          <a:srcRect l="24677" r="24677"/>
          <a:stretch>
            <a:fillRect/>
          </a:stretch>
        </p:blipFill>
        <p:spPr>
          <a:xfrm>
            <a:off x="7713406" y="751242"/>
            <a:ext cx="3945645" cy="5467443"/>
          </a:xfrm>
        </p:spPr>
      </p:pic>
      <p:sp>
        <p:nvSpPr>
          <p:cNvPr id="3" name="Footer Placeholder 2">
            <a:extLst>
              <a:ext uri="{FF2B5EF4-FFF2-40B4-BE49-F238E27FC236}">
                <a16:creationId xmlns:a16="http://schemas.microsoft.com/office/drawing/2014/main" id="{36C7D636-AF2A-4931-8801-00CB4EFE4422}"/>
              </a:ext>
            </a:extLst>
          </p:cNvPr>
          <p:cNvSpPr>
            <a:spLocks noGrp="1"/>
          </p:cNvSpPr>
          <p:nvPr>
            <p:ph type="ftr" sz="quarter" idx="11"/>
          </p:nvPr>
        </p:nvSpPr>
        <p:spPr/>
        <p:txBody>
          <a:bodyPr/>
          <a:lstStyle/>
          <a:p>
            <a:r>
              <a:rPr lang="en-US"/>
              <a:t>Copyright © 2019 Douglas B. Ettinger. All rights reserved.              Revised 2/19/2019</a:t>
            </a:r>
            <a:endParaRPr lang="en-US" dirty="0"/>
          </a:p>
        </p:txBody>
      </p:sp>
    </p:spTree>
    <p:extLst>
      <p:ext uri="{BB962C8B-B14F-4D97-AF65-F5344CB8AC3E}">
        <p14:creationId xmlns:p14="http://schemas.microsoft.com/office/powerpoint/2010/main" val="17420301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E779D-095C-4C2D-87E7-613A2CF86547}"/>
              </a:ext>
            </a:extLst>
          </p:cNvPr>
          <p:cNvSpPr>
            <a:spLocks noGrp="1"/>
          </p:cNvSpPr>
          <p:nvPr>
            <p:ph type="title"/>
          </p:nvPr>
        </p:nvSpPr>
        <p:spPr>
          <a:xfrm>
            <a:off x="685800" y="1076632"/>
            <a:ext cx="6873240" cy="1333193"/>
          </a:xfrm>
        </p:spPr>
        <p:txBody>
          <a:bodyPr>
            <a:normAutofit fontScale="90000"/>
          </a:bodyPr>
          <a:lstStyle/>
          <a:p>
            <a:pPr algn="ctr"/>
            <a:r>
              <a:rPr lang="en-US" dirty="0"/>
              <a:t>Why are there changing climates and periods of glaciation?</a:t>
            </a:r>
          </a:p>
        </p:txBody>
      </p:sp>
      <p:pic>
        <p:nvPicPr>
          <p:cNvPr id="6" name="Picture Placeholder 5">
            <a:extLst>
              <a:ext uri="{FF2B5EF4-FFF2-40B4-BE49-F238E27FC236}">
                <a16:creationId xmlns:a16="http://schemas.microsoft.com/office/drawing/2014/main" id="{55B5C720-6E89-41A8-ACFA-4DD1EF824580}"/>
              </a:ext>
            </a:extLst>
          </p:cNvPr>
          <p:cNvPicPr>
            <a:picLocks noGrp="1" noChangeAspect="1"/>
          </p:cNvPicPr>
          <p:nvPr>
            <p:ph type="pic" idx="1"/>
          </p:nvPr>
        </p:nvPicPr>
        <p:blipFill>
          <a:blip r:embed="rId2"/>
          <a:srcRect l="3986" r="3986"/>
          <a:stretch>
            <a:fillRect/>
          </a:stretch>
        </p:blipFill>
        <p:spPr/>
      </p:pic>
      <p:sp>
        <p:nvSpPr>
          <p:cNvPr id="4" name="Text Placeholder 3">
            <a:extLst>
              <a:ext uri="{FF2B5EF4-FFF2-40B4-BE49-F238E27FC236}">
                <a16:creationId xmlns:a16="http://schemas.microsoft.com/office/drawing/2014/main" id="{15767F0F-806D-4805-BE68-88BF3DB26288}"/>
              </a:ext>
            </a:extLst>
          </p:cNvPr>
          <p:cNvSpPr>
            <a:spLocks noGrp="1"/>
          </p:cNvSpPr>
          <p:nvPr>
            <p:ph type="body" sz="half" idx="2"/>
          </p:nvPr>
        </p:nvSpPr>
        <p:spPr>
          <a:xfrm>
            <a:off x="685800" y="2476501"/>
            <a:ext cx="6873240" cy="3742184"/>
          </a:xfrm>
        </p:spPr>
        <p:txBody>
          <a:bodyPr>
            <a:normAutofit fontScale="62500" lnSpcReduction="20000"/>
          </a:bodyPr>
          <a:lstStyle/>
          <a:p>
            <a:pPr marL="342900" indent="-342900">
              <a:buAutoNum type="arabicPeriod"/>
            </a:pPr>
            <a:r>
              <a:rPr lang="en-US" sz="2900" dirty="0"/>
              <a:t>Nemesis can affect the amount of solar wind and Coronal Mass Ejections (CMEs) that the Sun emits which varies the amount of radiation received by Earth.</a:t>
            </a:r>
          </a:p>
          <a:p>
            <a:pPr marL="342900" indent="-342900">
              <a:buAutoNum type="arabicPeriod"/>
            </a:pPr>
            <a:endParaRPr lang="en-US" sz="2900" dirty="0"/>
          </a:p>
          <a:p>
            <a:pPr marL="342900" indent="-342900">
              <a:buAutoNum type="arabicPeriod"/>
            </a:pPr>
            <a:r>
              <a:rPr lang="en-US" sz="2900" dirty="0"/>
              <a:t>Small adjustments in planetary orbital spacing occur due to planetary electrical charge differences similar to Coulomb’s Law of Force for electrostatic charges.</a:t>
            </a:r>
          </a:p>
          <a:p>
            <a:pPr marL="342900" indent="-342900">
              <a:buAutoNum type="arabicPeriod"/>
            </a:pPr>
            <a:endParaRPr lang="en-US" sz="2900" dirty="0"/>
          </a:p>
          <a:p>
            <a:pPr marL="342900" indent="-342900">
              <a:buAutoNum type="arabicPeriod"/>
            </a:pPr>
            <a:r>
              <a:rPr lang="en-US" sz="2900" dirty="0"/>
              <a:t>Barycenter changes between Nemesis and the Sun may temporarily change the Sun’s distance with the planets.</a:t>
            </a:r>
          </a:p>
          <a:p>
            <a:pPr marL="342900" indent="-342900">
              <a:buAutoNum type="arabicPeriod"/>
            </a:pPr>
            <a:endParaRPr lang="en-US" sz="2900" dirty="0"/>
          </a:p>
          <a:p>
            <a:pPr marL="342900" indent="-342900">
              <a:buAutoNum type="arabicPeriod"/>
            </a:pPr>
            <a:r>
              <a:rPr lang="en-US" sz="2900" dirty="0"/>
              <a:t>Higher input of solar wind and close encounters with CMEs may cause increased volcanic activity and cloud cover thereby shielding the Sun.</a:t>
            </a:r>
          </a:p>
          <a:p>
            <a:pPr marL="342900" indent="-342900">
              <a:buAutoNum type="arabicPeriod"/>
            </a:pPr>
            <a:endParaRPr lang="en-US" sz="2400" dirty="0"/>
          </a:p>
          <a:p>
            <a:pPr marL="342900" indent="-342900">
              <a:buAutoNum type="arabicPeriod"/>
            </a:pPr>
            <a:endParaRPr lang="en-US" dirty="0"/>
          </a:p>
        </p:txBody>
      </p:sp>
      <p:sp>
        <p:nvSpPr>
          <p:cNvPr id="3" name="Footer Placeholder 2">
            <a:extLst>
              <a:ext uri="{FF2B5EF4-FFF2-40B4-BE49-F238E27FC236}">
                <a16:creationId xmlns:a16="http://schemas.microsoft.com/office/drawing/2014/main" id="{214A2A6F-8510-4403-ACAF-9442B2DAB361}"/>
              </a:ext>
            </a:extLst>
          </p:cNvPr>
          <p:cNvSpPr>
            <a:spLocks noGrp="1"/>
          </p:cNvSpPr>
          <p:nvPr>
            <p:ph type="ftr" sz="quarter" idx="11"/>
          </p:nvPr>
        </p:nvSpPr>
        <p:spPr/>
        <p:txBody>
          <a:bodyPr/>
          <a:lstStyle/>
          <a:p>
            <a:r>
              <a:rPr lang="en-US"/>
              <a:t>Copyright © 2019 Douglas B. Ettinger. All rights reserved.              Revised 2/19/2019</a:t>
            </a:r>
            <a:endParaRPr lang="en-US" dirty="0"/>
          </a:p>
        </p:txBody>
      </p:sp>
    </p:spTree>
    <p:extLst>
      <p:ext uri="{BB962C8B-B14F-4D97-AF65-F5344CB8AC3E}">
        <p14:creationId xmlns:p14="http://schemas.microsoft.com/office/powerpoint/2010/main" val="17127020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A885C-0415-4D50-B0B9-F93096B79F65}"/>
              </a:ext>
            </a:extLst>
          </p:cNvPr>
          <p:cNvSpPr>
            <a:spLocks noGrp="1"/>
          </p:cNvSpPr>
          <p:nvPr>
            <p:ph type="title"/>
          </p:nvPr>
        </p:nvSpPr>
        <p:spPr>
          <a:xfrm>
            <a:off x="685800" y="1578078"/>
            <a:ext cx="6873240" cy="1028701"/>
          </a:xfrm>
        </p:spPr>
        <p:txBody>
          <a:bodyPr>
            <a:normAutofit/>
          </a:bodyPr>
          <a:lstStyle/>
          <a:p>
            <a:pPr algn="ctr"/>
            <a:r>
              <a:rPr lang="en-US" dirty="0"/>
              <a:t>Why are there so many failed civilizations?</a:t>
            </a:r>
          </a:p>
        </p:txBody>
      </p:sp>
      <p:pic>
        <p:nvPicPr>
          <p:cNvPr id="6" name="Picture Placeholder 5">
            <a:extLst>
              <a:ext uri="{FF2B5EF4-FFF2-40B4-BE49-F238E27FC236}">
                <a16:creationId xmlns:a16="http://schemas.microsoft.com/office/drawing/2014/main" id="{4EF2AC20-829B-4980-9B7B-9FE6A6D82F00}"/>
              </a:ext>
            </a:extLst>
          </p:cNvPr>
          <p:cNvPicPr>
            <a:picLocks noGrp="1" noChangeAspect="1"/>
          </p:cNvPicPr>
          <p:nvPr>
            <p:ph type="pic" idx="1"/>
          </p:nvPr>
        </p:nvPicPr>
        <p:blipFill>
          <a:blip r:embed="rId2"/>
          <a:srcRect l="16298" r="16298"/>
          <a:stretch>
            <a:fillRect/>
          </a:stretch>
        </p:blipFill>
        <p:spPr/>
      </p:pic>
      <p:sp>
        <p:nvSpPr>
          <p:cNvPr id="4" name="Text Placeholder 3">
            <a:extLst>
              <a:ext uri="{FF2B5EF4-FFF2-40B4-BE49-F238E27FC236}">
                <a16:creationId xmlns:a16="http://schemas.microsoft.com/office/drawing/2014/main" id="{10FCA7DF-AB56-4EFB-9D8D-580E0E9AF4CB}"/>
              </a:ext>
            </a:extLst>
          </p:cNvPr>
          <p:cNvSpPr>
            <a:spLocks noGrp="1"/>
          </p:cNvSpPr>
          <p:nvPr>
            <p:ph type="body" sz="half" idx="2"/>
          </p:nvPr>
        </p:nvSpPr>
        <p:spPr>
          <a:xfrm>
            <a:off x="685800" y="3038168"/>
            <a:ext cx="6873240" cy="3581707"/>
          </a:xfrm>
        </p:spPr>
        <p:txBody>
          <a:bodyPr>
            <a:normAutofit/>
          </a:bodyPr>
          <a:lstStyle/>
          <a:p>
            <a:pPr marL="342900" indent="-342900">
              <a:buAutoNum type="arabicPeriod"/>
            </a:pPr>
            <a:r>
              <a:rPr lang="en-US" sz="1800" dirty="0"/>
              <a:t>Sun’s radiation input varies and can lead to flooding or droughts.</a:t>
            </a:r>
          </a:p>
          <a:p>
            <a:pPr marL="342900" indent="-342900">
              <a:buAutoNum type="arabicPeriod"/>
            </a:pPr>
            <a:r>
              <a:rPr lang="en-US" sz="1800" dirty="0"/>
              <a:t>Increased volcanic activity can lead to dusty atmosphere and colder climates.</a:t>
            </a:r>
          </a:p>
          <a:p>
            <a:pPr marL="342900" indent="-342900">
              <a:buAutoNum type="arabicPeriod"/>
            </a:pPr>
            <a:r>
              <a:rPr lang="en-US" sz="1800" dirty="0"/>
              <a:t>Pressures on the food supply can lead to famine and plague.</a:t>
            </a:r>
          </a:p>
          <a:p>
            <a:pPr marL="342900" indent="-342900">
              <a:buAutoNum type="arabicPeriod"/>
            </a:pPr>
            <a:r>
              <a:rPr lang="en-US" sz="1800" dirty="0"/>
              <a:t>Interglacial periods of warming accelerate ice sheet melting that cause the ocean levels to rise and destroy man’s seaport and riverine infrastructures.</a:t>
            </a:r>
          </a:p>
          <a:p>
            <a:pPr marL="342900" indent="-342900">
              <a:buAutoNum type="arabicPeriod"/>
            </a:pPr>
            <a:r>
              <a:rPr lang="en-US" sz="1800" dirty="0"/>
              <a:t>Trust in the governmental leadership breaks down and is overthrown never to return to its former status.</a:t>
            </a:r>
          </a:p>
          <a:p>
            <a:pPr marL="342900" indent="-342900">
              <a:buAutoNum type="arabicPeriod"/>
            </a:pPr>
            <a:endParaRPr lang="en-US" dirty="0"/>
          </a:p>
        </p:txBody>
      </p:sp>
      <p:sp>
        <p:nvSpPr>
          <p:cNvPr id="3" name="Footer Placeholder 2">
            <a:extLst>
              <a:ext uri="{FF2B5EF4-FFF2-40B4-BE49-F238E27FC236}">
                <a16:creationId xmlns:a16="http://schemas.microsoft.com/office/drawing/2014/main" id="{94656830-4288-46A4-A0E7-B36F5AA6A653}"/>
              </a:ext>
            </a:extLst>
          </p:cNvPr>
          <p:cNvSpPr>
            <a:spLocks noGrp="1"/>
          </p:cNvSpPr>
          <p:nvPr>
            <p:ph type="ftr" sz="quarter" idx="11"/>
          </p:nvPr>
        </p:nvSpPr>
        <p:spPr/>
        <p:txBody>
          <a:bodyPr/>
          <a:lstStyle/>
          <a:p>
            <a:r>
              <a:rPr lang="en-US"/>
              <a:t>Copyright © 2019 Douglas B. Ettinger. All rights reserved.              Revised 2/19/2019</a:t>
            </a:r>
            <a:endParaRPr lang="en-US" dirty="0"/>
          </a:p>
        </p:txBody>
      </p:sp>
    </p:spTree>
    <p:extLst>
      <p:ext uri="{BB962C8B-B14F-4D97-AF65-F5344CB8AC3E}">
        <p14:creationId xmlns:p14="http://schemas.microsoft.com/office/powerpoint/2010/main" val="24865399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FB44A-5B00-4799-A07A-029D8E6B6C08}"/>
              </a:ext>
            </a:extLst>
          </p:cNvPr>
          <p:cNvSpPr>
            <a:spLocks noGrp="1"/>
          </p:cNvSpPr>
          <p:nvPr>
            <p:ph type="title"/>
          </p:nvPr>
        </p:nvSpPr>
        <p:spPr>
          <a:xfrm>
            <a:off x="685800" y="1415844"/>
            <a:ext cx="6873240" cy="1346405"/>
          </a:xfrm>
        </p:spPr>
        <p:txBody>
          <a:bodyPr>
            <a:normAutofit fontScale="90000"/>
          </a:bodyPr>
          <a:lstStyle/>
          <a:p>
            <a:pPr algn="ctr"/>
            <a:br>
              <a:rPr lang="en-US" dirty="0"/>
            </a:br>
            <a:br>
              <a:rPr lang="en-US" dirty="0"/>
            </a:br>
            <a:r>
              <a:rPr lang="en-US" dirty="0"/>
              <a:t>What caused the Holocene extinction event 11,500 years ago?</a:t>
            </a:r>
          </a:p>
        </p:txBody>
      </p:sp>
      <p:pic>
        <p:nvPicPr>
          <p:cNvPr id="6" name="Picture Placeholder 5">
            <a:extLst>
              <a:ext uri="{FF2B5EF4-FFF2-40B4-BE49-F238E27FC236}">
                <a16:creationId xmlns:a16="http://schemas.microsoft.com/office/drawing/2014/main" id="{39F8343A-8D86-4F32-89CE-13E8607E33BB}"/>
              </a:ext>
            </a:extLst>
          </p:cNvPr>
          <p:cNvPicPr>
            <a:picLocks noGrp="1" noChangeAspect="1"/>
          </p:cNvPicPr>
          <p:nvPr>
            <p:ph type="pic" idx="1"/>
          </p:nvPr>
        </p:nvPicPr>
        <p:blipFill>
          <a:blip r:embed="rId2"/>
          <a:srcRect l="5299" r="5299"/>
          <a:stretch>
            <a:fillRect/>
          </a:stretch>
        </p:blipFill>
        <p:spPr/>
      </p:pic>
      <p:sp>
        <p:nvSpPr>
          <p:cNvPr id="4" name="Text Placeholder 3">
            <a:extLst>
              <a:ext uri="{FF2B5EF4-FFF2-40B4-BE49-F238E27FC236}">
                <a16:creationId xmlns:a16="http://schemas.microsoft.com/office/drawing/2014/main" id="{E8AE767C-1E52-4E3C-83F6-4CE14EEBE80B}"/>
              </a:ext>
            </a:extLst>
          </p:cNvPr>
          <p:cNvSpPr>
            <a:spLocks noGrp="1"/>
          </p:cNvSpPr>
          <p:nvPr>
            <p:ph type="body" sz="half" idx="2"/>
          </p:nvPr>
        </p:nvSpPr>
        <p:spPr>
          <a:xfrm>
            <a:off x="685800" y="2762250"/>
            <a:ext cx="6873240" cy="3818384"/>
          </a:xfrm>
        </p:spPr>
        <p:txBody>
          <a:bodyPr>
            <a:normAutofit lnSpcReduction="10000"/>
          </a:bodyPr>
          <a:lstStyle/>
          <a:p>
            <a:pPr marL="342900" indent="-342900">
              <a:buAutoNum type="arabicPeriod"/>
            </a:pPr>
            <a:r>
              <a:rPr lang="en-US" dirty="0"/>
              <a:t>NASA attempts to address this event with a cometary storm, but cannot answer all the numerous unique global calamities which occurred:  </a:t>
            </a:r>
            <a:br>
              <a:rPr lang="en-US" dirty="0"/>
            </a:br>
            <a:r>
              <a:rPr lang="en-US" dirty="0"/>
              <a:t>- the demise of the Laurentide ice sheet that never returned</a:t>
            </a:r>
            <a:br>
              <a:rPr lang="en-US" dirty="0"/>
            </a:br>
            <a:r>
              <a:rPr lang="en-US" dirty="0"/>
              <a:t>- the simultaneous extinction of flora and fauna in the northern hemisphere</a:t>
            </a:r>
            <a:br>
              <a:rPr lang="en-US" dirty="0"/>
            </a:br>
            <a:r>
              <a:rPr lang="en-US" dirty="0"/>
              <a:t>- the asphyxiation and burial of herds of megafauna</a:t>
            </a:r>
            <a:br>
              <a:rPr lang="en-US" dirty="0"/>
            </a:br>
            <a:r>
              <a:rPr lang="en-US" dirty="0"/>
              <a:t>- the postulated movement of the polar regions</a:t>
            </a:r>
            <a:br>
              <a:rPr lang="en-US" dirty="0"/>
            </a:br>
            <a:r>
              <a:rPr lang="en-US" dirty="0"/>
              <a:t>- the worldwide traditions of flooding on every continent.</a:t>
            </a:r>
          </a:p>
          <a:p>
            <a:pPr marL="342900" indent="-342900">
              <a:buAutoNum type="arabicPeriod"/>
            </a:pPr>
            <a:r>
              <a:rPr lang="en-US" dirty="0"/>
              <a:t>A high energy continuous plasma arc struck the Laurentide Ice Sheet that produced ice shards, ice rocks and astroblemes.</a:t>
            </a:r>
          </a:p>
          <a:p>
            <a:pPr marL="342900" indent="-342900">
              <a:buAutoNum type="arabicPeriod"/>
            </a:pPr>
            <a:r>
              <a:rPr lang="en-US" dirty="0"/>
              <a:t>The witnessed plasma arc called the cosmic wheel, electrified the Earth’s surface and caused firestorms and hurricanes.</a:t>
            </a:r>
          </a:p>
          <a:p>
            <a:pPr marL="342900" indent="-342900">
              <a:buAutoNum type="arabicPeriod"/>
            </a:pPr>
            <a:r>
              <a:rPr lang="en-US" dirty="0"/>
              <a:t>Thunderbolts were developed by the connected arcing between Nemesis, one of its planets, Mars and Earth’s previous magnetic polar region due to a highly improbable conjunction.</a:t>
            </a:r>
          </a:p>
          <a:p>
            <a:pPr marL="342900" indent="-342900">
              <a:buAutoNum type="arabicPeriod"/>
            </a:pPr>
            <a:endParaRPr lang="en-US" dirty="0"/>
          </a:p>
          <a:p>
            <a:pPr marL="342900" indent="-342900">
              <a:buAutoNum type="arabicPeriod"/>
            </a:pPr>
            <a:endParaRPr lang="en-US" dirty="0"/>
          </a:p>
        </p:txBody>
      </p:sp>
      <p:sp>
        <p:nvSpPr>
          <p:cNvPr id="3" name="Footer Placeholder 2">
            <a:extLst>
              <a:ext uri="{FF2B5EF4-FFF2-40B4-BE49-F238E27FC236}">
                <a16:creationId xmlns:a16="http://schemas.microsoft.com/office/drawing/2014/main" id="{28275641-440A-4D73-BF82-E8AB1673A482}"/>
              </a:ext>
            </a:extLst>
          </p:cNvPr>
          <p:cNvSpPr>
            <a:spLocks noGrp="1"/>
          </p:cNvSpPr>
          <p:nvPr>
            <p:ph type="ftr" sz="quarter" idx="11"/>
          </p:nvPr>
        </p:nvSpPr>
        <p:spPr/>
        <p:txBody>
          <a:bodyPr/>
          <a:lstStyle/>
          <a:p>
            <a:r>
              <a:rPr lang="en-US"/>
              <a:t>Copyright © 2019 Douglas B. Ettinger. All rights reserved.              Revised 2/19/2019</a:t>
            </a:r>
            <a:endParaRPr lang="en-US" dirty="0"/>
          </a:p>
        </p:txBody>
      </p:sp>
    </p:spTree>
    <p:extLst>
      <p:ext uri="{BB962C8B-B14F-4D97-AF65-F5344CB8AC3E}">
        <p14:creationId xmlns:p14="http://schemas.microsoft.com/office/powerpoint/2010/main" val="41445104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2DE2A-91ED-4E90-988C-D7AEE6D50D7C}"/>
              </a:ext>
            </a:extLst>
          </p:cNvPr>
          <p:cNvSpPr>
            <a:spLocks noGrp="1"/>
          </p:cNvSpPr>
          <p:nvPr>
            <p:ph type="title"/>
          </p:nvPr>
        </p:nvSpPr>
        <p:spPr/>
        <p:txBody>
          <a:bodyPr>
            <a:normAutofit/>
          </a:bodyPr>
          <a:lstStyle/>
          <a:p>
            <a:r>
              <a:rPr lang="en-US" sz="2800" cap="none" dirty="0">
                <a:solidFill>
                  <a:prstClr val="black"/>
                </a:solidFill>
                <a:ea typeface="+mn-ea"/>
                <a:cs typeface="+mn-cs"/>
              </a:rPr>
              <a:t>What caused the crustal/mantle shell to rotate about the Earth’s spin axis and change its geoid and polar locations?</a:t>
            </a:r>
            <a:endParaRPr lang="en-US" sz="2800" dirty="0"/>
          </a:p>
        </p:txBody>
      </p:sp>
      <p:sp>
        <p:nvSpPr>
          <p:cNvPr id="3" name="Text Placeholder 2">
            <a:extLst>
              <a:ext uri="{FF2B5EF4-FFF2-40B4-BE49-F238E27FC236}">
                <a16:creationId xmlns:a16="http://schemas.microsoft.com/office/drawing/2014/main" id="{B94A9AC4-B773-4E01-940A-D64AEF86BD85}"/>
              </a:ext>
            </a:extLst>
          </p:cNvPr>
          <p:cNvSpPr>
            <a:spLocks noGrp="1"/>
          </p:cNvSpPr>
          <p:nvPr>
            <p:ph type="body" idx="1"/>
          </p:nvPr>
        </p:nvSpPr>
        <p:spPr>
          <a:xfrm>
            <a:off x="914409" y="2057400"/>
            <a:ext cx="5079991" cy="950314"/>
          </a:xfrm>
        </p:spPr>
        <p:txBody>
          <a:bodyPr>
            <a:normAutofit fontScale="70000" lnSpcReduction="20000"/>
          </a:bodyPr>
          <a:lstStyle/>
          <a:p>
            <a:pPr algn="ctr"/>
            <a:r>
              <a:rPr lang="en-US" dirty="0"/>
              <a:t>The crustal mantle shell rotated about 25º latitudinally moving the ice sheet into a temperate zone.</a:t>
            </a:r>
          </a:p>
        </p:txBody>
      </p:sp>
      <p:pic>
        <p:nvPicPr>
          <p:cNvPr id="8" name="Content Placeholder 7">
            <a:extLst>
              <a:ext uri="{FF2B5EF4-FFF2-40B4-BE49-F238E27FC236}">
                <a16:creationId xmlns:a16="http://schemas.microsoft.com/office/drawing/2014/main" id="{984631AD-2DCB-4F06-B24A-263AAF96D2F8}"/>
              </a:ext>
            </a:extLst>
          </p:cNvPr>
          <p:cNvPicPr>
            <a:picLocks noGrp="1" noChangeAspect="1"/>
          </p:cNvPicPr>
          <p:nvPr>
            <p:ph sz="half" idx="2"/>
          </p:nvPr>
        </p:nvPicPr>
        <p:blipFill rotWithShape="1">
          <a:blip r:embed="rId2"/>
          <a:srcRect l="9290" r="5452"/>
          <a:stretch/>
        </p:blipFill>
        <p:spPr>
          <a:xfrm>
            <a:off x="1666567" y="3132138"/>
            <a:ext cx="3508191" cy="3086100"/>
          </a:xfrm>
        </p:spPr>
      </p:pic>
      <p:sp>
        <p:nvSpPr>
          <p:cNvPr id="5" name="Text Placeholder 4">
            <a:extLst>
              <a:ext uri="{FF2B5EF4-FFF2-40B4-BE49-F238E27FC236}">
                <a16:creationId xmlns:a16="http://schemas.microsoft.com/office/drawing/2014/main" id="{A85ECB23-B824-4C5C-91F7-AB41FD1A3F69}"/>
              </a:ext>
            </a:extLst>
          </p:cNvPr>
          <p:cNvSpPr>
            <a:spLocks noGrp="1"/>
          </p:cNvSpPr>
          <p:nvPr>
            <p:ph type="body" sz="quarter" idx="3"/>
          </p:nvPr>
        </p:nvSpPr>
        <p:spPr/>
        <p:txBody>
          <a:bodyPr>
            <a:normAutofit fontScale="70000" lnSpcReduction="20000"/>
          </a:bodyPr>
          <a:lstStyle/>
          <a:p>
            <a:pPr algn="ctr"/>
            <a:r>
              <a:rPr lang="en-US" dirty="0"/>
              <a:t>The elevations of the crust require adjustments by as much as two miles causing earthquakes, volcanoes, etc.</a:t>
            </a:r>
          </a:p>
        </p:txBody>
      </p:sp>
      <p:pic>
        <p:nvPicPr>
          <p:cNvPr id="10" name="Content Placeholder 9">
            <a:extLst>
              <a:ext uri="{FF2B5EF4-FFF2-40B4-BE49-F238E27FC236}">
                <a16:creationId xmlns:a16="http://schemas.microsoft.com/office/drawing/2014/main" id="{64ED659A-8FDD-4FC8-BA70-92A2B7EFB903}"/>
              </a:ext>
            </a:extLst>
          </p:cNvPr>
          <p:cNvPicPr>
            <a:picLocks noGrp="1" noChangeAspect="1"/>
          </p:cNvPicPr>
          <p:nvPr>
            <p:ph sz="quarter" idx="4"/>
          </p:nvPr>
        </p:nvPicPr>
        <p:blipFill>
          <a:blip r:embed="rId3"/>
          <a:stretch>
            <a:fillRect/>
          </a:stretch>
        </p:blipFill>
        <p:spPr>
          <a:xfrm>
            <a:off x="7263049" y="3132138"/>
            <a:ext cx="3262384" cy="3137687"/>
          </a:xfrm>
        </p:spPr>
      </p:pic>
      <p:sp>
        <p:nvSpPr>
          <p:cNvPr id="4" name="Footer Placeholder 3">
            <a:extLst>
              <a:ext uri="{FF2B5EF4-FFF2-40B4-BE49-F238E27FC236}">
                <a16:creationId xmlns:a16="http://schemas.microsoft.com/office/drawing/2014/main" id="{D557ADAA-F644-46ED-8224-7571F9E20D58}"/>
              </a:ext>
            </a:extLst>
          </p:cNvPr>
          <p:cNvSpPr>
            <a:spLocks noGrp="1"/>
          </p:cNvSpPr>
          <p:nvPr>
            <p:ph type="ftr" sz="quarter" idx="11"/>
          </p:nvPr>
        </p:nvSpPr>
        <p:spPr/>
        <p:txBody>
          <a:bodyPr/>
          <a:lstStyle/>
          <a:p>
            <a:r>
              <a:rPr lang="en-US"/>
              <a:t>Copyright © 2019 Douglas B. Ettinger. All rights reserved.              Revised 2/19/2019</a:t>
            </a:r>
            <a:endParaRPr lang="en-US" dirty="0"/>
          </a:p>
        </p:txBody>
      </p:sp>
    </p:spTree>
    <p:extLst>
      <p:ext uri="{BB962C8B-B14F-4D97-AF65-F5344CB8AC3E}">
        <p14:creationId xmlns:p14="http://schemas.microsoft.com/office/powerpoint/2010/main" val="40975265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97F11-CDEB-40AD-B19F-9FCDB98C13E5}"/>
              </a:ext>
            </a:extLst>
          </p:cNvPr>
          <p:cNvSpPr>
            <a:spLocks noGrp="1"/>
          </p:cNvSpPr>
          <p:nvPr>
            <p:ph type="title"/>
          </p:nvPr>
        </p:nvSpPr>
        <p:spPr/>
        <p:txBody>
          <a:bodyPr>
            <a:normAutofit fontScale="90000"/>
          </a:bodyPr>
          <a:lstStyle/>
          <a:p>
            <a:r>
              <a:rPr lang="en-US" dirty="0"/>
              <a:t>Why do astrophysicists suspect another gravitationally connected star ?</a:t>
            </a:r>
          </a:p>
        </p:txBody>
      </p:sp>
      <p:sp>
        <p:nvSpPr>
          <p:cNvPr id="3" name="Text Placeholder 2">
            <a:extLst>
              <a:ext uri="{FF2B5EF4-FFF2-40B4-BE49-F238E27FC236}">
                <a16:creationId xmlns:a16="http://schemas.microsoft.com/office/drawing/2014/main" id="{6F0D7B88-8D89-4F44-9CA8-2424C4A92C48}"/>
              </a:ext>
            </a:extLst>
          </p:cNvPr>
          <p:cNvSpPr>
            <a:spLocks noGrp="1"/>
          </p:cNvSpPr>
          <p:nvPr>
            <p:ph type="body" idx="1"/>
          </p:nvPr>
        </p:nvSpPr>
        <p:spPr/>
        <p:txBody>
          <a:bodyPr/>
          <a:lstStyle/>
          <a:p>
            <a:r>
              <a:rPr lang="en-US" dirty="0">
                <a:solidFill>
                  <a:schemeClr val="accent2"/>
                </a:solidFill>
              </a:rPr>
              <a:t>Solar System Mysteries</a:t>
            </a:r>
          </a:p>
        </p:txBody>
      </p:sp>
      <p:sp>
        <p:nvSpPr>
          <p:cNvPr id="4" name="Content Placeholder 3">
            <a:extLst>
              <a:ext uri="{FF2B5EF4-FFF2-40B4-BE49-F238E27FC236}">
                <a16:creationId xmlns:a16="http://schemas.microsoft.com/office/drawing/2014/main" id="{3EF5F043-A881-4806-90A6-EF40A337F77D}"/>
              </a:ext>
            </a:extLst>
          </p:cNvPr>
          <p:cNvSpPr>
            <a:spLocks noGrp="1"/>
          </p:cNvSpPr>
          <p:nvPr>
            <p:ph sz="half" idx="2"/>
          </p:nvPr>
        </p:nvSpPr>
        <p:spPr>
          <a:xfrm>
            <a:off x="685800" y="3256384"/>
            <a:ext cx="5311775" cy="3277766"/>
          </a:xfrm>
        </p:spPr>
        <p:txBody>
          <a:bodyPr>
            <a:normAutofit lnSpcReduction="10000"/>
          </a:bodyPr>
          <a:lstStyle/>
          <a:p>
            <a:r>
              <a:rPr lang="en-US" dirty="0"/>
              <a:t>Mass extinctions every 26 m-years.</a:t>
            </a:r>
          </a:p>
          <a:p>
            <a:r>
              <a:rPr lang="en-US" dirty="0"/>
              <a:t>Latest Holocene extinction 11,500 years BP</a:t>
            </a:r>
          </a:p>
          <a:p>
            <a:r>
              <a:rPr lang="en-US" dirty="0"/>
              <a:t>Inclined / elongated comet orbits</a:t>
            </a:r>
          </a:p>
          <a:p>
            <a:r>
              <a:rPr lang="en-US" dirty="0"/>
              <a:t>Short-lived rings around outer planets and spots on their surfaces</a:t>
            </a:r>
          </a:p>
          <a:p>
            <a:r>
              <a:rPr lang="en-US" dirty="0"/>
              <a:t>Asteroids coming from rocky bodies</a:t>
            </a:r>
          </a:p>
          <a:p>
            <a:r>
              <a:rPr lang="en-US" dirty="0"/>
              <a:t>Cratering and electric arc-blasts on planetary surfaces</a:t>
            </a:r>
          </a:p>
          <a:p>
            <a:endParaRPr lang="en-US" dirty="0"/>
          </a:p>
        </p:txBody>
      </p:sp>
      <p:sp>
        <p:nvSpPr>
          <p:cNvPr id="5" name="Text Placeholder 4">
            <a:extLst>
              <a:ext uri="{FF2B5EF4-FFF2-40B4-BE49-F238E27FC236}">
                <a16:creationId xmlns:a16="http://schemas.microsoft.com/office/drawing/2014/main" id="{F52A6184-64ED-4AF3-B31C-071674C0C14E}"/>
              </a:ext>
            </a:extLst>
          </p:cNvPr>
          <p:cNvSpPr>
            <a:spLocks noGrp="1"/>
          </p:cNvSpPr>
          <p:nvPr>
            <p:ph type="body" sz="quarter" idx="3"/>
          </p:nvPr>
        </p:nvSpPr>
        <p:spPr/>
        <p:txBody>
          <a:bodyPr/>
          <a:lstStyle/>
          <a:p>
            <a:r>
              <a:rPr lang="en-US" dirty="0">
                <a:solidFill>
                  <a:schemeClr val="accent2"/>
                </a:solidFill>
              </a:rPr>
              <a:t>NASA Searching for Nemesis</a:t>
            </a:r>
          </a:p>
        </p:txBody>
      </p:sp>
      <p:sp>
        <p:nvSpPr>
          <p:cNvPr id="6" name="Content Placeholder 5">
            <a:extLst>
              <a:ext uri="{FF2B5EF4-FFF2-40B4-BE49-F238E27FC236}">
                <a16:creationId xmlns:a16="http://schemas.microsoft.com/office/drawing/2014/main" id="{AC282534-D513-4E6D-ABB3-69B50103F3C0}"/>
              </a:ext>
            </a:extLst>
          </p:cNvPr>
          <p:cNvSpPr>
            <a:spLocks noGrp="1"/>
          </p:cNvSpPr>
          <p:nvPr>
            <p:ph sz="quarter" idx="4"/>
          </p:nvPr>
        </p:nvSpPr>
        <p:spPr>
          <a:xfrm>
            <a:off x="6172200" y="3256384"/>
            <a:ext cx="5334000" cy="3050287"/>
          </a:xfrm>
        </p:spPr>
        <p:txBody>
          <a:bodyPr>
            <a:normAutofit lnSpcReduction="10000"/>
          </a:bodyPr>
          <a:lstStyle/>
          <a:p>
            <a:r>
              <a:rPr lang="en-US" dirty="0"/>
              <a:t>IRAS satellite failed in the 1980’s</a:t>
            </a:r>
          </a:p>
          <a:p>
            <a:r>
              <a:rPr lang="en-US" dirty="0"/>
              <a:t>2MASS survey failed in the 1990’s</a:t>
            </a:r>
          </a:p>
          <a:p>
            <a:r>
              <a:rPr lang="en-US" dirty="0"/>
              <a:t>WISE infrared good to 150 K did not detect dim stars - was reported in 2012.</a:t>
            </a:r>
          </a:p>
          <a:p>
            <a:r>
              <a:rPr lang="en-US" dirty="0"/>
              <a:t>Final 2014 analysis:  No Neptune size star found within 700 AU from Sun</a:t>
            </a:r>
          </a:p>
          <a:p>
            <a:r>
              <a:rPr lang="en-US" dirty="0"/>
              <a:t>NASA abandoned the ‘disturbed Oort Cloud hypothesis’</a:t>
            </a:r>
          </a:p>
        </p:txBody>
      </p:sp>
      <p:sp>
        <p:nvSpPr>
          <p:cNvPr id="7" name="Footer Placeholder 6">
            <a:extLst>
              <a:ext uri="{FF2B5EF4-FFF2-40B4-BE49-F238E27FC236}">
                <a16:creationId xmlns:a16="http://schemas.microsoft.com/office/drawing/2014/main" id="{35A124F2-D424-4BB3-8388-35E10F52F02A}"/>
              </a:ext>
            </a:extLst>
          </p:cNvPr>
          <p:cNvSpPr>
            <a:spLocks noGrp="1"/>
          </p:cNvSpPr>
          <p:nvPr>
            <p:ph type="ftr" sz="quarter" idx="11"/>
          </p:nvPr>
        </p:nvSpPr>
        <p:spPr/>
        <p:txBody>
          <a:bodyPr/>
          <a:lstStyle/>
          <a:p>
            <a:r>
              <a:rPr lang="en-US"/>
              <a:t>Copyright © 2019 Douglas B. Ettinger. All rights reserved.              Revised 2/19/2019</a:t>
            </a:r>
            <a:endParaRPr lang="en-US" dirty="0"/>
          </a:p>
        </p:txBody>
      </p:sp>
    </p:spTree>
    <p:extLst>
      <p:ext uri="{BB962C8B-B14F-4D97-AF65-F5344CB8AC3E}">
        <p14:creationId xmlns:p14="http://schemas.microsoft.com/office/powerpoint/2010/main" val="25815872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C7168-3476-4159-900A-DEBE574175BA}"/>
              </a:ext>
            </a:extLst>
          </p:cNvPr>
          <p:cNvSpPr>
            <a:spLocks noGrp="1"/>
          </p:cNvSpPr>
          <p:nvPr>
            <p:ph type="title"/>
          </p:nvPr>
        </p:nvSpPr>
        <p:spPr>
          <a:xfrm>
            <a:off x="2895600" y="412955"/>
            <a:ext cx="8610600" cy="1991031"/>
          </a:xfrm>
        </p:spPr>
        <p:txBody>
          <a:bodyPr>
            <a:noAutofit/>
          </a:bodyPr>
          <a:lstStyle/>
          <a:p>
            <a:r>
              <a:rPr lang="en-US" sz="3200" dirty="0"/>
              <a:t>A Plasma arc blast on the pole and strong solar winds combined with a Mega-</a:t>
            </a:r>
            <a:r>
              <a:rPr lang="en-US" sz="3200" dirty="0" err="1"/>
              <a:t>Cme</a:t>
            </a:r>
            <a:r>
              <a:rPr lang="en-US" sz="3200" dirty="0"/>
              <a:t> washing over the Earth’s magnetosphere </a:t>
            </a:r>
          </a:p>
        </p:txBody>
      </p:sp>
      <p:sp>
        <p:nvSpPr>
          <p:cNvPr id="3" name="Text Placeholder 2">
            <a:extLst>
              <a:ext uri="{FF2B5EF4-FFF2-40B4-BE49-F238E27FC236}">
                <a16:creationId xmlns:a16="http://schemas.microsoft.com/office/drawing/2014/main" id="{8AEFE3CC-D127-4CF0-A0ED-6E6382F33917}"/>
              </a:ext>
            </a:extLst>
          </p:cNvPr>
          <p:cNvSpPr>
            <a:spLocks noGrp="1"/>
          </p:cNvSpPr>
          <p:nvPr>
            <p:ph type="body" idx="1"/>
          </p:nvPr>
        </p:nvSpPr>
        <p:spPr/>
        <p:txBody>
          <a:bodyPr>
            <a:normAutofit fontScale="77500" lnSpcReduction="20000"/>
          </a:bodyPr>
          <a:lstStyle/>
          <a:p>
            <a:r>
              <a:rPr lang="en-US" dirty="0"/>
              <a:t>An intense magnetic field wrapped around Earth on its ecliptic plane.</a:t>
            </a:r>
          </a:p>
        </p:txBody>
      </p:sp>
      <p:pic>
        <p:nvPicPr>
          <p:cNvPr id="8" name="Content Placeholder 7">
            <a:extLst>
              <a:ext uri="{FF2B5EF4-FFF2-40B4-BE49-F238E27FC236}">
                <a16:creationId xmlns:a16="http://schemas.microsoft.com/office/drawing/2014/main" id="{FA20C242-4DB4-4B18-B386-8BECA44CA121}"/>
              </a:ext>
            </a:extLst>
          </p:cNvPr>
          <p:cNvPicPr>
            <a:picLocks noGrp="1" noChangeAspect="1"/>
          </p:cNvPicPr>
          <p:nvPr>
            <p:ph sz="half" idx="2"/>
          </p:nvPr>
        </p:nvPicPr>
        <p:blipFill>
          <a:blip r:embed="rId2"/>
          <a:stretch>
            <a:fillRect/>
          </a:stretch>
        </p:blipFill>
        <p:spPr>
          <a:xfrm>
            <a:off x="1040301" y="3132138"/>
            <a:ext cx="4602773" cy="3086100"/>
          </a:xfrm>
        </p:spPr>
      </p:pic>
      <p:sp>
        <p:nvSpPr>
          <p:cNvPr id="5" name="Text Placeholder 4">
            <a:extLst>
              <a:ext uri="{FF2B5EF4-FFF2-40B4-BE49-F238E27FC236}">
                <a16:creationId xmlns:a16="http://schemas.microsoft.com/office/drawing/2014/main" id="{64798C0B-84FA-4FD6-8A54-CBF1B94A3BE0}"/>
              </a:ext>
            </a:extLst>
          </p:cNvPr>
          <p:cNvSpPr>
            <a:spLocks noGrp="1"/>
          </p:cNvSpPr>
          <p:nvPr>
            <p:ph type="body" sz="quarter" idx="3"/>
          </p:nvPr>
        </p:nvSpPr>
        <p:spPr/>
        <p:txBody>
          <a:bodyPr>
            <a:normAutofit fontScale="77500" lnSpcReduction="20000"/>
          </a:bodyPr>
          <a:lstStyle/>
          <a:p>
            <a:r>
              <a:rPr lang="en-US" dirty="0"/>
              <a:t>The interaction of the CME and Earth’s dipole jerked the mantle.  </a:t>
            </a:r>
          </a:p>
        </p:txBody>
      </p:sp>
      <p:pic>
        <p:nvPicPr>
          <p:cNvPr id="10" name="Content Placeholder 9">
            <a:extLst>
              <a:ext uri="{FF2B5EF4-FFF2-40B4-BE49-F238E27FC236}">
                <a16:creationId xmlns:a16="http://schemas.microsoft.com/office/drawing/2014/main" id="{59BCDEE5-A607-4449-A425-FC2FC76ABF59}"/>
              </a:ext>
            </a:extLst>
          </p:cNvPr>
          <p:cNvPicPr>
            <a:picLocks noGrp="1" noChangeAspect="1"/>
          </p:cNvPicPr>
          <p:nvPr>
            <p:ph sz="quarter" idx="4"/>
          </p:nvPr>
        </p:nvPicPr>
        <p:blipFill>
          <a:blip r:embed="rId3"/>
          <a:stretch>
            <a:fillRect/>
          </a:stretch>
        </p:blipFill>
        <p:spPr>
          <a:xfrm>
            <a:off x="6172200" y="3132138"/>
            <a:ext cx="5334000" cy="3086100"/>
          </a:xfrm>
        </p:spPr>
      </p:pic>
      <p:sp>
        <p:nvSpPr>
          <p:cNvPr id="4" name="Footer Placeholder 3">
            <a:extLst>
              <a:ext uri="{FF2B5EF4-FFF2-40B4-BE49-F238E27FC236}">
                <a16:creationId xmlns:a16="http://schemas.microsoft.com/office/drawing/2014/main" id="{D769A38D-01F2-4B90-BE6C-6F55E578F973}"/>
              </a:ext>
            </a:extLst>
          </p:cNvPr>
          <p:cNvSpPr>
            <a:spLocks noGrp="1"/>
          </p:cNvSpPr>
          <p:nvPr>
            <p:ph type="ftr" sz="quarter" idx="11"/>
          </p:nvPr>
        </p:nvSpPr>
        <p:spPr/>
        <p:txBody>
          <a:bodyPr/>
          <a:lstStyle/>
          <a:p>
            <a:r>
              <a:rPr lang="en-US"/>
              <a:t>Copyright © 2019 Douglas B. Ettinger. All rights reserved.              Revised 2/19/2019</a:t>
            </a:r>
            <a:endParaRPr lang="en-US" dirty="0"/>
          </a:p>
        </p:txBody>
      </p:sp>
    </p:spTree>
    <p:extLst>
      <p:ext uri="{BB962C8B-B14F-4D97-AF65-F5344CB8AC3E}">
        <p14:creationId xmlns:p14="http://schemas.microsoft.com/office/powerpoint/2010/main" val="33798050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EF49B-8040-482C-B958-91A3A078DDD7}"/>
              </a:ext>
            </a:extLst>
          </p:cNvPr>
          <p:cNvSpPr>
            <a:spLocks noGrp="1"/>
          </p:cNvSpPr>
          <p:nvPr>
            <p:ph type="title"/>
          </p:nvPr>
        </p:nvSpPr>
        <p:spPr/>
        <p:txBody>
          <a:bodyPr>
            <a:normAutofit fontScale="90000"/>
          </a:bodyPr>
          <a:lstStyle/>
          <a:p>
            <a:r>
              <a:rPr lang="en-US" dirty="0"/>
              <a:t>What caused the mythical global flood believed to now be real?</a:t>
            </a:r>
          </a:p>
        </p:txBody>
      </p:sp>
      <p:sp>
        <p:nvSpPr>
          <p:cNvPr id="3" name="Text Placeholder 2">
            <a:extLst>
              <a:ext uri="{FF2B5EF4-FFF2-40B4-BE49-F238E27FC236}">
                <a16:creationId xmlns:a16="http://schemas.microsoft.com/office/drawing/2014/main" id="{5A7F1696-C090-4D5F-83FD-A1F09542EF7C}"/>
              </a:ext>
            </a:extLst>
          </p:cNvPr>
          <p:cNvSpPr>
            <a:spLocks noGrp="1"/>
          </p:cNvSpPr>
          <p:nvPr>
            <p:ph type="body" idx="1"/>
          </p:nvPr>
        </p:nvSpPr>
        <p:spPr/>
        <p:txBody>
          <a:bodyPr>
            <a:normAutofit fontScale="77500" lnSpcReduction="20000"/>
          </a:bodyPr>
          <a:lstStyle/>
          <a:p>
            <a:pPr algn="ctr"/>
            <a:r>
              <a:rPr lang="en-US" dirty="0"/>
              <a:t>Sputtering due to arc blast and calving of Laurentide ice sheet initially raised oceans.</a:t>
            </a:r>
          </a:p>
        </p:txBody>
      </p:sp>
      <p:pic>
        <p:nvPicPr>
          <p:cNvPr id="8" name="Content Placeholder 7">
            <a:extLst>
              <a:ext uri="{FF2B5EF4-FFF2-40B4-BE49-F238E27FC236}">
                <a16:creationId xmlns:a16="http://schemas.microsoft.com/office/drawing/2014/main" id="{FFD396E5-6DDF-47CF-AFEF-F3C4D881A087}"/>
              </a:ext>
            </a:extLst>
          </p:cNvPr>
          <p:cNvPicPr>
            <a:picLocks noGrp="1" noChangeAspect="1"/>
          </p:cNvPicPr>
          <p:nvPr>
            <p:ph sz="half" idx="2"/>
          </p:nvPr>
        </p:nvPicPr>
        <p:blipFill>
          <a:blip r:embed="rId2"/>
          <a:stretch>
            <a:fillRect/>
          </a:stretch>
        </p:blipFill>
        <p:spPr>
          <a:xfrm>
            <a:off x="1653970" y="3132138"/>
            <a:ext cx="3330985" cy="3086100"/>
          </a:xfrm>
        </p:spPr>
      </p:pic>
      <p:sp>
        <p:nvSpPr>
          <p:cNvPr id="5" name="Text Placeholder 4">
            <a:extLst>
              <a:ext uri="{FF2B5EF4-FFF2-40B4-BE49-F238E27FC236}">
                <a16:creationId xmlns:a16="http://schemas.microsoft.com/office/drawing/2014/main" id="{0AD9DDC4-56BC-4B23-80EB-75F457EEB3E2}"/>
              </a:ext>
            </a:extLst>
          </p:cNvPr>
          <p:cNvSpPr>
            <a:spLocks noGrp="1"/>
          </p:cNvSpPr>
          <p:nvPr>
            <p:ph type="body" sz="quarter" idx="3"/>
          </p:nvPr>
        </p:nvSpPr>
        <p:spPr/>
        <p:txBody>
          <a:bodyPr>
            <a:normAutofit fontScale="77500" lnSpcReduction="20000"/>
          </a:bodyPr>
          <a:lstStyle/>
          <a:p>
            <a:pPr algn="ctr"/>
            <a:r>
              <a:rPr lang="en-US" dirty="0"/>
              <a:t>Rising sea level and sinking of land mass slid Antarctica ice sheet on a slush layer into the Southern Ocean.</a:t>
            </a:r>
          </a:p>
        </p:txBody>
      </p:sp>
      <p:pic>
        <p:nvPicPr>
          <p:cNvPr id="10" name="Content Placeholder 9">
            <a:extLst>
              <a:ext uri="{FF2B5EF4-FFF2-40B4-BE49-F238E27FC236}">
                <a16:creationId xmlns:a16="http://schemas.microsoft.com/office/drawing/2014/main" id="{A46BA404-2373-49DC-8C3E-B636924AEF77}"/>
              </a:ext>
            </a:extLst>
          </p:cNvPr>
          <p:cNvPicPr>
            <a:picLocks noGrp="1" noChangeAspect="1"/>
          </p:cNvPicPr>
          <p:nvPr>
            <p:ph sz="quarter" idx="4"/>
          </p:nvPr>
        </p:nvPicPr>
        <p:blipFill>
          <a:blip r:embed="rId3"/>
          <a:stretch>
            <a:fillRect/>
          </a:stretch>
        </p:blipFill>
        <p:spPr>
          <a:xfrm>
            <a:off x="6800050" y="3132138"/>
            <a:ext cx="4078300" cy="3086100"/>
          </a:xfrm>
        </p:spPr>
      </p:pic>
      <p:sp>
        <p:nvSpPr>
          <p:cNvPr id="4" name="Footer Placeholder 3">
            <a:extLst>
              <a:ext uri="{FF2B5EF4-FFF2-40B4-BE49-F238E27FC236}">
                <a16:creationId xmlns:a16="http://schemas.microsoft.com/office/drawing/2014/main" id="{BA7956D7-641D-4FE1-9C5E-24D6CD8F80AD}"/>
              </a:ext>
            </a:extLst>
          </p:cNvPr>
          <p:cNvSpPr>
            <a:spLocks noGrp="1"/>
          </p:cNvSpPr>
          <p:nvPr>
            <p:ph type="ftr" sz="quarter" idx="11"/>
          </p:nvPr>
        </p:nvSpPr>
        <p:spPr/>
        <p:txBody>
          <a:bodyPr/>
          <a:lstStyle/>
          <a:p>
            <a:r>
              <a:rPr lang="en-US"/>
              <a:t>Copyright © 2019 Douglas B. Ettinger. All rights reserved.              Revised 2/19/2019</a:t>
            </a:r>
            <a:endParaRPr lang="en-US" dirty="0"/>
          </a:p>
        </p:txBody>
      </p:sp>
    </p:spTree>
    <p:extLst>
      <p:ext uri="{BB962C8B-B14F-4D97-AF65-F5344CB8AC3E}">
        <p14:creationId xmlns:p14="http://schemas.microsoft.com/office/powerpoint/2010/main" val="8833811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EE9AF-77C2-450A-85A5-141F390EF899}"/>
              </a:ext>
            </a:extLst>
          </p:cNvPr>
          <p:cNvSpPr>
            <a:spLocks noGrp="1"/>
          </p:cNvSpPr>
          <p:nvPr>
            <p:ph type="title"/>
          </p:nvPr>
        </p:nvSpPr>
        <p:spPr/>
        <p:txBody>
          <a:bodyPr/>
          <a:lstStyle/>
          <a:p>
            <a:r>
              <a:rPr lang="en-US" dirty="0"/>
              <a:t>Why do the magnetic poles differ from the true poles?</a:t>
            </a:r>
          </a:p>
        </p:txBody>
      </p:sp>
      <p:sp>
        <p:nvSpPr>
          <p:cNvPr id="3" name="Text Placeholder 2">
            <a:extLst>
              <a:ext uri="{FF2B5EF4-FFF2-40B4-BE49-F238E27FC236}">
                <a16:creationId xmlns:a16="http://schemas.microsoft.com/office/drawing/2014/main" id="{1B1708F0-7013-420A-9009-FE1F7C01FB56}"/>
              </a:ext>
            </a:extLst>
          </p:cNvPr>
          <p:cNvSpPr>
            <a:spLocks noGrp="1"/>
          </p:cNvSpPr>
          <p:nvPr>
            <p:ph type="body" idx="1"/>
          </p:nvPr>
        </p:nvSpPr>
        <p:spPr>
          <a:xfrm>
            <a:off x="914409" y="1933575"/>
            <a:ext cx="5079991" cy="1074139"/>
          </a:xfrm>
        </p:spPr>
        <p:txBody>
          <a:bodyPr>
            <a:normAutofit lnSpcReduction="10000"/>
          </a:bodyPr>
          <a:lstStyle/>
          <a:p>
            <a:pPr algn="ctr"/>
            <a:r>
              <a:rPr lang="en-US" sz="1800" dirty="0"/>
              <a:t>The spinning molten core creates an electric d</a:t>
            </a:r>
            <a:r>
              <a:rPr lang="en-US" sz="1800" dirty="0">
                <a:effectLst>
                  <a:outerShdw blurRad="38100" dist="38100" dir="2700000" algn="tl">
                    <a:srgbClr val="000000">
                      <a:alpha val="43137"/>
                    </a:srgbClr>
                  </a:outerShdw>
                </a:effectLst>
              </a:rPr>
              <a:t>y</a:t>
            </a:r>
            <a:r>
              <a:rPr lang="en-US" sz="1800" dirty="0"/>
              <a:t>namo that magnetizes the polar regions of the mantle similar to a bar magnet.</a:t>
            </a:r>
          </a:p>
        </p:txBody>
      </p:sp>
      <p:pic>
        <p:nvPicPr>
          <p:cNvPr id="8" name="Content Placeholder 7">
            <a:extLst>
              <a:ext uri="{FF2B5EF4-FFF2-40B4-BE49-F238E27FC236}">
                <a16:creationId xmlns:a16="http://schemas.microsoft.com/office/drawing/2014/main" id="{2747907C-3ADE-4E0C-B4B7-17B191ED67F6}"/>
              </a:ext>
            </a:extLst>
          </p:cNvPr>
          <p:cNvPicPr>
            <a:picLocks noGrp="1" noChangeAspect="1"/>
          </p:cNvPicPr>
          <p:nvPr>
            <p:ph sz="half" idx="2"/>
          </p:nvPr>
        </p:nvPicPr>
        <p:blipFill>
          <a:blip r:embed="rId2"/>
          <a:stretch>
            <a:fillRect/>
          </a:stretch>
        </p:blipFill>
        <p:spPr>
          <a:xfrm>
            <a:off x="1545138" y="3141090"/>
            <a:ext cx="3818532" cy="3118596"/>
          </a:xfrm>
        </p:spPr>
      </p:pic>
      <p:sp>
        <p:nvSpPr>
          <p:cNvPr id="5" name="Text Placeholder 4">
            <a:extLst>
              <a:ext uri="{FF2B5EF4-FFF2-40B4-BE49-F238E27FC236}">
                <a16:creationId xmlns:a16="http://schemas.microsoft.com/office/drawing/2014/main" id="{82A3C39C-0444-4965-BC52-39A42F4395D5}"/>
              </a:ext>
            </a:extLst>
          </p:cNvPr>
          <p:cNvSpPr>
            <a:spLocks noGrp="1"/>
          </p:cNvSpPr>
          <p:nvPr>
            <p:ph type="body" sz="quarter" idx="3"/>
          </p:nvPr>
        </p:nvSpPr>
        <p:spPr>
          <a:xfrm>
            <a:off x="6400800" y="2183801"/>
            <a:ext cx="5105400" cy="957289"/>
          </a:xfrm>
        </p:spPr>
        <p:txBody>
          <a:bodyPr>
            <a:noAutofit/>
          </a:bodyPr>
          <a:lstStyle/>
          <a:p>
            <a:pPr algn="ctr"/>
            <a:r>
              <a:rPr lang="en-US" sz="1800" dirty="0"/>
              <a:t>If the crust/mantle rotates on the liquid core interface, then residual magnetism is left in the mantle to produce geo-magnetic poles that are different from spin axis poles.</a:t>
            </a:r>
          </a:p>
        </p:txBody>
      </p:sp>
      <p:pic>
        <p:nvPicPr>
          <p:cNvPr id="10" name="Content Placeholder 9">
            <a:extLst>
              <a:ext uri="{FF2B5EF4-FFF2-40B4-BE49-F238E27FC236}">
                <a16:creationId xmlns:a16="http://schemas.microsoft.com/office/drawing/2014/main" id="{58F8EDF3-826C-4509-A7A2-B60309A75DDF}"/>
              </a:ext>
            </a:extLst>
          </p:cNvPr>
          <p:cNvPicPr>
            <a:picLocks noGrp="1" noChangeAspect="1"/>
          </p:cNvPicPr>
          <p:nvPr>
            <p:ph sz="quarter" idx="4"/>
          </p:nvPr>
        </p:nvPicPr>
        <p:blipFill>
          <a:blip r:embed="rId3"/>
          <a:stretch>
            <a:fillRect/>
          </a:stretch>
        </p:blipFill>
        <p:spPr>
          <a:xfrm>
            <a:off x="7149588" y="3378483"/>
            <a:ext cx="3607824" cy="2875270"/>
          </a:xfrm>
        </p:spPr>
      </p:pic>
      <p:sp>
        <p:nvSpPr>
          <p:cNvPr id="4" name="Footer Placeholder 3">
            <a:extLst>
              <a:ext uri="{FF2B5EF4-FFF2-40B4-BE49-F238E27FC236}">
                <a16:creationId xmlns:a16="http://schemas.microsoft.com/office/drawing/2014/main" id="{0005B860-B9CF-4D11-ADE1-1CF38EBD1069}"/>
              </a:ext>
            </a:extLst>
          </p:cNvPr>
          <p:cNvSpPr>
            <a:spLocks noGrp="1"/>
          </p:cNvSpPr>
          <p:nvPr>
            <p:ph type="ftr" sz="quarter" idx="11"/>
          </p:nvPr>
        </p:nvSpPr>
        <p:spPr/>
        <p:txBody>
          <a:bodyPr/>
          <a:lstStyle/>
          <a:p>
            <a:r>
              <a:rPr lang="en-US"/>
              <a:t>Copyright © 2019 Douglas B. Ettinger. All rights reserved.              Revised 2/19/2019</a:t>
            </a:r>
            <a:endParaRPr lang="en-US" dirty="0"/>
          </a:p>
        </p:txBody>
      </p:sp>
    </p:spTree>
    <p:extLst>
      <p:ext uri="{BB962C8B-B14F-4D97-AF65-F5344CB8AC3E}">
        <p14:creationId xmlns:p14="http://schemas.microsoft.com/office/powerpoint/2010/main" val="8967948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5B196-24AB-4DDB-A64A-C0D1BA272257}"/>
              </a:ext>
            </a:extLst>
          </p:cNvPr>
          <p:cNvSpPr>
            <a:spLocks noGrp="1"/>
          </p:cNvSpPr>
          <p:nvPr>
            <p:ph type="title"/>
          </p:nvPr>
        </p:nvSpPr>
        <p:spPr/>
        <p:txBody>
          <a:bodyPr>
            <a:normAutofit fontScale="90000"/>
          </a:bodyPr>
          <a:lstStyle/>
          <a:p>
            <a:r>
              <a:rPr lang="en-US" dirty="0"/>
              <a:t>Why are there so many ancient symbols and traditions that account for a second star?</a:t>
            </a:r>
            <a:br>
              <a:rPr lang="en-US" dirty="0"/>
            </a:br>
            <a:endParaRPr lang="en-US" dirty="0"/>
          </a:p>
        </p:txBody>
      </p:sp>
      <p:sp>
        <p:nvSpPr>
          <p:cNvPr id="3" name="Text Placeholder 2">
            <a:extLst>
              <a:ext uri="{FF2B5EF4-FFF2-40B4-BE49-F238E27FC236}">
                <a16:creationId xmlns:a16="http://schemas.microsoft.com/office/drawing/2014/main" id="{99EC21DD-8641-43D8-BC9D-989A909C4C7E}"/>
              </a:ext>
            </a:extLst>
          </p:cNvPr>
          <p:cNvSpPr>
            <a:spLocks noGrp="1"/>
          </p:cNvSpPr>
          <p:nvPr>
            <p:ph type="body" idx="1"/>
          </p:nvPr>
        </p:nvSpPr>
        <p:spPr/>
        <p:txBody>
          <a:bodyPr/>
          <a:lstStyle/>
          <a:p>
            <a:pPr algn="ctr"/>
            <a:r>
              <a:rPr lang="en-US" dirty="0"/>
              <a:t>Versions of the Cosmic Wheel </a:t>
            </a:r>
          </a:p>
        </p:txBody>
      </p:sp>
      <p:pic>
        <p:nvPicPr>
          <p:cNvPr id="13" name="Picture Placeholder 12">
            <a:extLst>
              <a:ext uri="{FF2B5EF4-FFF2-40B4-BE49-F238E27FC236}">
                <a16:creationId xmlns:a16="http://schemas.microsoft.com/office/drawing/2014/main" id="{53F175E1-E760-4C7D-A0C4-FB69291F5358}"/>
              </a:ext>
            </a:extLst>
          </p:cNvPr>
          <p:cNvPicPr>
            <a:picLocks noGrp="1" noChangeAspect="1"/>
          </p:cNvPicPr>
          <p:nvPr>
            <p:ph type="pic" idx="15"/>
          </p:nvPr>
        </p:nvPicPr>
        <p:blipFill>
          <a:blip r:embed="rId2"/>
          <a:srcRect t="32792" b="32792"/>
          <a:stretch>
            <a:fillRect/>
          </a:stretch>
        </p:blipFill>
        <p:spPr>
          <a:xfrm>
            <a:off x="688618" y="2275591"/>
            <a:ext cx="3451582" cy="1524000"/>
          </a:xfrm>
        </p:spPr>
      </p:pic>
      <p:sp>
        <p:nvSpPr>
          <p:cNvPr id="5" name="Text Placeholder 4">
            <a:extLst>
              <a:ext uri="{FF2B5EF4-FFF2-40B4-BE49-F238E27FC236}">
                <a16:creationId xmlns:a16="http://schemas.microsoft.com/office/drawing/2014/main" id="{1A567483-8057-4943-AFE5-D5DB869E6760}"/>
              </a:ext>
            </a:extLst>
          </p:cNvPr>
          <p:cNvSpPr>
            <a:spLocks noGrp="1"/>
          </p:cNvSpPr>
          <p:nvPr>
            <p:ph type="body" sz="half" idx="18"/>
          </p:nvPr>
        </p:nvSpPr>
        <p:spPr>
          <a:xfrm>
            <a:off x="688618" y="4873764"/>
            <a:ext cx="3451582" cy="1684352"/>
          </a:xfrm>
        </p:spPr>
        <p:txBody>
          <a:bodyPr/>
          <a:lstStyle/>
          <a:p>
            <a:pPr algn="ctr"/>
            <a:r>
              <a:rPr lang="en-US" sz="1600" dirty="0"/>
              <a:t>The</a:t>
            </a:r>
            <a:r>
              <a:rPr lang="en-US" dirty="0"/>
              <a:t> second star represented here has no similarity to our known Sun;  such as a dot in middle of circular rim, wavy or straight spokes, and semi-circles in different positions which are phases of sunlight reflected off its own corona. </a:t>
            </a:r>
          </a:p>
        </p:txBody>
      </p:sp>
      <p:sp>
        <p:nvSpPr>
          <p:cNvPr id="6" name="Text Placeholder 5">
            <a:extLst>
              <a:ext uri="{FF2B5EF4-FFF2-40B4-BE49-F238E27FC236}">
                <a16:creationId xmlns:a16="http://schemas.microsoft.com/office/drawing/2014/main" id="{4D5304AD-09D3-478A-A7C7-CA08F5D74E75}"/>
              </a:ext>
            </a:extLst>
          </p:cNvPr>
          <p:cNvSpPr>
            <a:spLocks noGrp="1"/>
          </p:cNvSpPr>
          <p:nvPr>
            <p:ph type="body" sz="quarter" idx="3"/>
          </p:nvPr>
        </p:nvSpPr>
        <p:spPr/>
        <p:txBody>
          <a:bodyPr/>
          <a:lstStyle/>
          <a:p>
            <a:pPr algn="ctr"/>
            <a:r>
              <a:rPr lang="en-US" dirty="0"/>
              <a:t>Ancient coins depict phases of 2</a:t>
            </a:r>
            <a:r>
              <a:rPr lang="en-US" baseline="30000" dirty="0"/>
              <a:t>nd</a:t>
            </a:r>
            <a:r>
              <a:rPr lang="en-US" dirty="0"/>
              <a:t> star</a:t>
            </a:r>
          </a:p>
        </p:txBody>
      </p:sp>
      <p:pic>
        <p:nvPicPr>
          <p:cNvPr id="15" name="Picture Placeholder 14">
            <a:extLst>
              <a:ext uri="{FF2B5EF4-FFF2-40B4-BE49-F238E27FC236}">
                <a16:creationId xmlns:a16="http://schemas.microsoft.com/office/drawing/2014/main" id="{486AC32A-048D-4AE7-A661-028FEC15F1AC}"/>
              </a:ext>
            </a:extLst>
          </p:cNvPr>
          <p:cNvPicPr>
            <a:picLocks noGrp="1" noChangeAspect="1"/>
          </p:cNvPicPr>
          <p:nvPr>
            <p:ph type="pic" idx="21"/>
          </p:nvPr>
        </p:nvPicPr>
        <p:blipFill>
          <a:blip r:embed="rId3"/>
          <a:srcRect t="21525" b="21525"/>
          <a:stretch>
            <a:fillRect/>
          </a:stretch>
        </p:blipFill>
        <p:spPr>
          <a:xfrm>
            <a:off x="4374263" y="2362200"/>
            <a:ext cx="3448936" cy="1524000"/>
          </a:xfrm>
        </p:spPr>
      </p:pic>
      <p:sp>
        <p:nvSpPr>
          <p:cNvPr id="8" name="Text Placeholder 7">
            <a:extLst>
              <a:ext uri="{FF2B5EF4-FFF2-40B4-BE49-F238E27FC236}">
                <a16:creationId xmlns:a16="http://schemas.microsoft.com/office/drawing/2014/main" id="{F3B0FC20-AA94-4D5A-B2D3-0922839D33EC}"/>
              </a:ext>
            </a:extLst>
          </p:cNvPr>
          <p:cNvSpPr>
            <a:spLocks noGrp="1"/>
          </p:cNvSpPr>
          <p:nvPr>
            <p:ph type="body" sz="half" idx="19"/>
          </p:nvPr>
        </p:nvSpPr>
        <p:spPr/>
        <p:txBody>
          <a:bodyPr>
            <a:noAutofit/>
          </a:bodyPr>
          <a:lstStyle/>
          <a:p>
            <a:pPr algn="ctr"/>
            <a:r>
              <a:rPr lang="en-US" sz="1600" dirty="0"/>
              <a:t>These prolific ancient coins commemorate the coming of the 3600 year cycle of the second star as phases change when passing through the inner solar system.</a:t>
            </a:r>
          </a:p>
        </p:txBody>
      </p:sp>
      <p:sp>
        <p:nvSpPr>
          <p:cNvPr id="9" name="Text Placeholder 8">
            <a:extLst>
              <a:ext uri="{FF2B5EF4-FFF2-40B4-BE49-F238E27FC236}">
                <a16:creationId xmlns:a16="http://schemas.microsoft.com/office/drawing/2014/main" id="{2117680D-7586-43F8-BEEA-CE6AAD4D4886}"/>
              </a:ext>
            </a:extLst>
          </p:cNvPr>
          <p:cNvSpPr>
            <a:spLocks noGrp="1"/>
          </p:cNvSpPr>
          <p:nvPr>
            <p:ph type="body" sz="quarter" idx="13"/>
          </p:nvPr>
        </p:nvSpPr>
        <p:spPr/>
        <p:txBody>
          <a:bodyPr/>
          <a:lstStyle/>
          <a:p>
            <a:r>
              <a:rPr lang="en-US" dirty="0"/>
              <a:t>Wall friezes and scrolls depict a strange star</a:t>
            </a:r>
          </a:p>
        </p:txBody>
      </p:sp>
      <p:pic>
        <p:nvPicPr>
          <p:cNvPr id="17" name="Picture Placeholder 16">
            <a:extLst>
              <a:ext uri="{FF2B5EF4-FFF2-40B4-BE49-F238E27FC236}">
                <a16:creationId xmlns:a16="http://schemas.microsoft.com/office/drawing/2014/main" id="{335B19C9-1A30-4070-A5EB-F5F11DFBC547}"/>
              </a:ext>
            </a:extLst>
          </p:cNvPr>
          <p:cNvPicPr>
            <a:picLocks noGrp="1" noChangeAspect="1"/>
          </p:cNvPicPr>
          <p:nvPr>
            <p:ph type="pic" idx="22"/>
          </p:nvPr>
        </p:nvPicPr>
        <p:blipFill>
          <a:blip r:embed="rId4"/>
          <a:srcRect l="7012" r="7012"/>
          <a:stretch>
            <a:fillRect/>
          </a:stretch>
        </p:blipFill>
        <p:spPr>
          <a:xfrm>
            <a:off x="8049855" y="2057400"/>
            <a:ext cx="3447878" cy="1828800"/>
          </a:xfrm>
        </p:spPr>
      </p:pic>
      <p:sp>
        <p:nvSpPr>
          <p:cNvPr id="11" name="Text Placeholder 10">
            <a:extLst>
              <a:ext uri="{FF2B5EF4-FFF2-40B4-BE49-F238E27FC236}">
                <a16:creationId xmlns:a16="http://schemas.microsoft.com/office/drawing/2014/main" id="{C7380EA9-4C0E-4A8B-8632-901B317CF963}"/>
              </a:ext>
            </a:extLst>
          </p:cNvPr>
          <p:cNvSpPr>
            <a:spLocks noGrp="1"/>
          </p:cNvSpPr>
          <p:nvPr>
            <p:ph type="body" sz="half" idx="20"/>
          </p:nvPr>
        </p:nvSpPr>
        <p:spPr/>
        <p:txBody>
          <a:bodyPr>
            <a:normAutofit/>
          </a:bodyPr>
          <a:lstStyle/>
          <a:p>
            <a:pPr algn="ctr"/>
            <a:r>
              <a:rPr lang="en-US" sz="1600" dirty="0"/>
              <a:t>Temple walls, clay tablets and scrolls show this ancient  archetype of a strange star in Sumerian, Assyrian and other archaeological sites. </a:t>
            </a:r>
          </a:p>
        </p:txBody>
      </p:sp>
      <p:sp>
        <p:nvSpPr>
          <p:cNvPr id="4" name="Footer Placeholder 3">
            <a:extLst>
              <a:ext uri="{FF2B5EF4-FFF2-40B4-BE49-F238E27FC236}">
                <a16:creationId xmlns:a16="http://schemas.microsoft.com/office/drawing/2014/main" id="{C715902F-0F67-458A-963A-B8641036D17C}"/>
              </a:ext>
            </a:extLst>
          </p:cNvPr>
          <p:cNvSpPr>
            <a:spLocks noGrp="1"/>
          </p:cNvSpPr>
          <p:nvPr>
            <p:ph type="ftr" sz="quarter" idx="11"/>
          </p:nvPr>
        </p:nvSpPr>
        <p:spPr/>
        <p:txBody>
          <a:bodyPr/>
          <a:lstStyle/>
          <a:p>
            <a:r>
              <a:rPr lang="en-US"/>
              <a:t>Copyright © 2019 Douglas B. Ettinger. All rights reserved.              Revised 2/19/2019</a:t>
            </a:r>
            <a:endParaRPr lang="en-US" dirty="0"/>
          </a:p>
        </p:txBody>
      </p:sp>
    </p:spTree>
    <p:extLst>
      <p:ext uri="{BB962C8B-B14F-4D97-AF65-F5344CB8AC3E}">
        <p14:creationId xmlns:p14="http://schemas.microsoft.com/office/powerpoint/2010/main" val="32975363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B55E8-D235-4954-B9FA-0B820EB52390}"/>
              </a:ext>
            </a:extLst>
          </p:cNvPr>
          <p:cNvSpPr>
            <a:spLocks noGrp="1"/>
          </p:cNvSpPr>
          <p:nvPr>
            <p:ph type="title"/>
          </p:nvPr>
        </p:nvSpPr>
        <p:spPr>
          <a:xfrm>
            <a:off x="2895600" y="762000"/>
            <a:ext cx="8610600" cy="823912"/>
          </a:xfrm>
        </p:spPr>
        <p:txBody>
          <a:bodyPr>
            <a:normAutofit fontScale="90000"/>
          </a:bodyPr>
          <a:lstStyle/>
          <a:p>
            <a:r>
              <a:rPr lang="en-US" dirty="0"/>
              <a:t>Why are there worldwide petroglyphs that record high energy plasma displays seen in ancient skies?</a:t>
            </a:r>
          </a:p>
        </p:txBody>
      </p:sp>
      <p:sp>
        <p:nvSpPr>
          <p:cNvPr id="3" name="Text Placeholder 2">
            <a:extLst>
              <a:ext uri="{FF2B5EF4-FFF2-40B4-BE49-F238E27FC236}">
                <a16:creationId xmlns:a16="http://schemas.microsoft.com/office/drawing/2014/main" id="{F01FBBEB-2874-4F46-BA02-DDCF0E0EE6BA}"/>
              </a:ext>
            </a:extLst>
          </p:cNvPr>
          <p:cNvSpPr>
            <a:spLocks noGrp="1"/>
          </p:cNvSpPr>
          <p:nvPr>
            <p:ph type="body" idx="1"/>
          </p:nvPr>
        </p:nvSpPr>
        <p:spPr>
          <a:xfrm>
            <a:off x="914409" y="2183802"/>
            <a:ext cx="5079991" cy="1049728"/>
          </a:xfrm>
        </p:spPr>
        <p:txBody>
          <a:bodyPr>
            <a:noAutofit/>
          </a:bodyPr>
          <a:lstStyle/>
          <a:p>
            <a:pPr algn="ctr"/>
            <a:r>
              <a:rPr lang="en-US" sz="3200" dirty="0"/>
              <a:t>Neolithic rock art of Stairway to Sun-God </a:t>
            </a:r>
          </a:p>
        </p:txBody>
      </p:sp>
      <p:pic>
        <p:nvPicPr>
          <p:cNvPr id="9" name="Content Placeholder 8">
            <a:extLst>
              <a:ext uri="{FF2B5EF4-FFF2-40B4-BE49-F238E27FC236}">
                <a16:creationId xmlns:a16="http://schemas.microsoft.com/office/drawing/2014/main" id="{D50C5A34-DEA8-4B4A-B507-980AB0F6B7E4}"/>
              </a:ext>
            </a:extLst>
          </p:cNvPr>
          <p:cNvPicPr>
            <a:picLocks noGrp="1" noChangeAspect="1"/>
          </p:cNvPicPr>
          <p:nvPr>
            <p:ph sz="half" idx="2"/>
          </p:nvPr>
        </p:nvPicPr>
        <p:blipFill>
          <a:blip r:embed="rId2"/>
          <a:stretch>
            <a:fillRect/>
          </a:stretch>
        </p:blipFill>
        <p:spPr>
          <a:xfrm>
            <a:off x="1802296" y="3428999"/>
            <a:ext cx="3008243" cy="2789685"/>
          </a:xfrm>
        </p:spPr>
      </p:pic>
      <p:sp>
        <p:nvSpPr>
          <p:cNvPr id="5" name="Text Placeholder 4">
            <a:extLst>
              <a:ext uri="{FF2B5EF4-FFF2-40B4-BE49-F238E27FC236}">
                <a16:creationId xmlns:a16="http://schemas.microsoft.com/office/drawing/2014/main" id="{C4BFEE94-FDD1-489A-83A8-6C92533396B6}"/>
              </a:ext>
            </a:extLst>
          </p:cNvPr>
          <p:cNvSpPr>
            <a:spLocks noGrp="1"/>
          </p:cNvSpPr>
          <p:nvPr>
            <p:ph type="body" sz="quarter" idx="3"/>
          </p:nvPr>
        </p:nvSpPr>
        <p:spPr>
          <a:xfrm>
            <a:off x="6400800" y="2183802"/>
            <a:ext cx="5105400" cy="1214070"/>
          </a:xfrm>
        </p:spPr>
        <p:txBody>
          <a:bodyPr>
            <a:normAutofit fontScale="92500" lnSpcReduction="10000"/>
          </a:bodyPr>
          <a:lstStyle/>
          <a:p>
            <a:pPr algn="ctr"/>
            <a:r>
              <a:rPr lang="en-US" sz="3100" dirty="0"/>
              <a:t>Squatter-man archetype looks like plasma-lab generated morphologies</a:t>
            </a:r>
            <a:r>
              <a:rPr lang="en-US" dirty="0"/>
              <a:t>.</a:t>
            </a:r>
          </a:p>
        </p:txBody>
      </p:sp>
      <p:pic>
        <p:nvPicPr>
          <p:cNvPr id="11" name="Content Placeholder 10">
            <a:extLst>
              <a:ext uri="{FF2B5EF4-FFF2-40B4-BE49-F238E27FC236}">
                <a16:creationId xmlns:a16="http://schemas.microsoft.com/office/drawing/2014/main" id="{ED4F40FC-92F1-4091-BA66-8B88122883CF}"/>
              </a:ext>
            </a:extLst>
          </p:cNvPr>
          <p:cNvPicPr>
            <a:picLocks noGrp="1" noChangeAspect="1"/>
          </p:cNvPicPr>
          <p:nvPr>
            <p:ph sz="quarter" idx="4"/>
          </p:nvPr>
        </p:nvPicPr>
        <p:blipFill>
          <a:blip r:embed="rId3"/>
          <a:stretch>
            <a:fillRect/>
          </a:stretch>
        </p:blipFill>
        <p:spPr>
          <a:xfrm>
            <a:off x="7565923" y="3460129"/>
            <a:ext cx="2891698" cy="2940672"/>
          </a:xfrm>
        </p:spPr>
      </p:pic>
      <p:sp>
        <p:nvSpPr>
          <p:cNvPr id="4" name="Footer Placeholder 3">
            <a:extLst>
              <a:ext uri="{FF2B5EF4-FFF2-40B4-BE49-F238E27FC236}">
                <a16:creationId xmlns:a16="http://schemas.microsoft.com/office/drawing/2014/main" id="{CADBAB8D-39E0-4CEB-924B-301B11DB1166}"/>
              </a:ext>
            </a:extLst>
          </p:cNvPr>
          <p:cNvSpPr>
            <a:spLocks noGrp="1"/>
          </p:cNvSpPr>
          <p:nvPr>
            <p:ph type="ftr" sz="quarter" idx="11"/>
          </p:nvPr>
        </p:nvSpPr>
        <p:spPr/>
        <p:txBody>
          <a:bodyPr/>
          <a:lstStyle/>
          <a:p>
            <a:r>
              <a:rPr lang="en-US"/>
              <a:t>Copyright © 2019 Douglas B. Ettinger. All rights reserved.              Revised 2/19/2019</a:t>
            </a:r>
            <a:endParaRPr lang="en-US" dirty="0"/>
          </a:p>
        </p:txBody>
      </p:sp>
    </p:spTree>
    <p:extLst>
      <p:ext uri="{BB962C8B-B14F-4D97-AF65-F5344CB8AC3E}">
        <p14:creationId xmlns:p14="http://schemas.microsoft.com/office/powerpoint/2010/main" val="1620412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05CAA-65E9-4961-B60A-DE9356A65F6C}"/>
              </a:ext>
            </a:extLst>
          </p:cNvPr>
          <p:cNvSpPr>
            <a:spLocks noGrp="1"/>
          </p:cNvSpPr>
          <p:nvPr>
            <p:ph type="title"/>
          </p:nvPr>
        </p:nvSpPr>
        <p:spPr>
          <a:xfrm>
            <a:off x="685800" y="861391"/>
            <a:ext cx="6873240" cy="2262809"/>
          </a:xfrm>
        </p:spPr>
        <p:txBody>
          <a:bodyPr>
            <a:normAutofit/>
          </a:bodyPr>
          <a:lstStyle/>
          <a:p>
            <a:pPr algn="ctr"/>
            <a:r>
              <a:rPr lang="en-US" dirty="0"/>
              <a:t>A mega-CME washed over Earth’s magnetosphere and compressed it against the ionosphere</a:t>
            </a:r>
          </a:p>
        </p:txBody>
      </p:sp>
      <p:sp>
        <p:nvSpPr>
          <p:cNvPr id="4" name="Text Placeholder 3">
            <a:extLst>
              <a:ext uri="{FF2B5EF4-FFF2-40B4-BE49-F238E27FC236}">
                <a16:creationId xmlns:a16="http://schemas.microsoft.com/office/drawing/2014/main" id="{4CA9396C-644D-434D-8623-55892E2CACD5}"/>
              </a:ext>
            </a:extLst>
          </p:cNvPr>
          <p:cNvSpPr>
            <a:spLocks noGrp="1"/>
          </p:cNvSpPr>
          <p:nvPr>
            <p:ph type="body" sz="half" idx="2"/>
          </p:nvPr>
        </p:nvSpPr>
        <p:spPr>
          <a:xfrm>
            <a:off x="685800" y="3429000"/>
            <a:ext cx="6873240" cy="2789684"/>
          </a:xfrm>
        </p:spPr>
        <p:txBody>
          <a:bodyPr>
            <a:normAutofit/>
          </a:bodyPr>
          <a:lstStyle/>
          <a:p>
            <a:r>
              <a:rPr lang="en-US" sz="2400" dirty="0"/>
              <a:t>The intensely charged ionosphere acted like a capacitor plate that produced sustained lightning or squatter men that slowly traveled across the landscape sputtering away rock to produce strange landscapes such as buttes, mesas, hoodoos, arches, and layered-varied sediments that could not be caused by normal wind or water erosion.</a:t>
            </a:r>
          </a:p>
        </p:txBody>
      </p:sp>
      <p:pic>
        <p:nvPicPr>
          <p:cNvPr id="9" name="Picture Placeholder 8">
            <a:extLst>
              <a:ext uri="{FF2B5EF4-FFF2-40B4-BE49-F238E27FC236}">
                <a16:creationId xmlns:a16="http://schemas.microsoft.com/office/drawing/2014/main" id="{47AFD607-870A-4EB8-8FCE-B76E5D8631F4}"/>
              </a:ext>
            </a:extLst>
          </p:cNvPr>
          <p:cNvPicPr>
            <a:picLocks noGrp="1" noChangeAspect="1"/>
          </p:cNvPicPr>
          <p:nvPr>
            <p:ph type="pic" idx="1"/>
          </p:nvPr>
        </p:nvPicPr>
        <p:blipFill>
          <a:blip r:embed="rId2"/>
          <a:srcRect l="28694" r="28694"/>
          <a:stretch>
            <a:fillRect/>
          </a:stretch>
        </p:blipFill>
        <p:spPr/>
      </p:pic>
      <p:sp>
        <p:nvSpPr>
          <p:cNvPr id="3" name="Footer Placeholder 2">
            <a:extLst>
              <a:ext uri="{FF2B5EF4-FFF2-40B4-BE49-F238E27FC236}">
                <a16:creationId xmlns:a16="http://schemas.microsoft.com/office/drawing/2014/main" id="{43F7CDA8-E2B2-4FB8-B6CA-225E6DA66EEE}"/>
              </a:ext>
            </a:extLst>
          </p:cNvPr>
          <p:cNvSpPr>
            <a:spLocks noGrp="1"/>
          </p:cNvSpPr>
          <p:nvPr>
            <p:ph type="ftr" sz="quarter" idx="11"/>
          </p:nvPr>
        </p:nvSpPr>
        <p:spPr/>
        <p:txBody>
          <a:bodyPr/>
          <a:lstStyle/>
          <a:p>
            <a:r>
              <a:rPr lang="en-US"/>
              <a:t>Copyright © 2019 Douglas B. Ettinger. All rights reserved.              Revised 2/19/2019</a:t>
            </a:r>
            <a:endParaRPr lang="en-US" dirty="0"/>
          </a:p>
        </p:txBody>
      </p:sp>
    </p:spTree>
    <p:extLst>
      <p:ext uri="{BB962C8B-B14F-4D97-AF65-F5344CB8AC3E}">
        <p14:creationId xmlns:p14="http://schemas.microsoft.com/office/powerpoint/2010/main" val="8298242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CFA15-2491-423D-B677-87CACB728682}"/>
              </a:ext>
            </a:extLst>
          </p:cNvPr>
          <p:cNvSpPr>
            <a:spLocks noGrp="1"/>
          </p:cNvSpPr>
          <p:nvPr>
            <p:ph type="title"/>
          </p:nvPr>
        </p:nvSpPr>
        <p:spPr/>
        <p:txBody>
          <a:bodyPr/>
          <a:lstStyle/>
          <a:p>
            <a:r>
              <a:rPr lang="en-US" dirty="0"/>
              <a:t>The evidence for a visiting Nemesis star keeps mounting </a:t>
            </a:r>
          </a:p>
        </p:txBody>
      </p:sp>
      <p:sp>
        <p:nvSpPr>
          <p:cNvPr id="3" name="Text Placeholder 2">
            <a:extLst>
              <a:ext uri="{FF2B5EF4-FFF2-40B4-BE49-F238E27FC236}">
                <a16:creationId xmlns:a16="http://schemas.microsoft.com/office/drawing/2014/main" id="{36AD6DD1-8349-457F-8F3E-043CB9721100}"/>
              </a:ext>
            </a:extLst>
          </p:cNvPr>
          <p:cNvSpPr>
            <a:spLocks noGrp="1"/>
          </p:cNvSpPr>
          <p:nvPr>
            <p:ph type="body" idx="1"/>
          </p:nvPr>
        </p:nvSpPr>
        <p:spPr>
          <a:xfrm>
            <a:off x="914409" y="2183801"/>
            <a:ext cx="5079991" cy="1129241"/>
          </a:xfrm>
        </p:spPr>
        <p:txBody>
          <a:bodyPr>
            <a:normAutofit fontScale="92500" lnSpcReduction="10000"/>
          </a:bodyPr>
          <a:lstStyle/>
          <a:p>
            <a:pPr algn="ctr"/>
            <a:r>
              <a:rPr lang="en-US" dirty="0"/>
              <a:t>Olympus Mons on Mars is suspected to be arc welding on a large scale </a:t>
            </a:r>
          </a:p>
        </p:txBody>
      </p:sp>
      <p:pic>
        <p:nvPicPr>
          <p:cNvPr id="8" name="Content Placeholder 7">
            <a:extLst>
              <a:ext uri="{FF2B5EF4-FFF2-40B4-BE49-F238E27FC236}">
                <a16:creationId xmlns:a16="http://schemas.microsoft.com/office/drawing/2014/main" id="{CC20A3BE-142D-4A5A-8763-23278FD25183}"/>
              </a:ext>
            </a:extLst>
          </p:cNvPr>
          <p:cNvPicPr>
            <a:picLocks noGrp="1" noChangeAspect="1"/>
          </p:cNvPicPr>
          <p:nvPr>
            <p:ph sz="half" idx="2"/>
          </p:nvPr>
        </p:nvPicPr>
        <p:blipFill>
          <a:blip r:embed="rId2"/>
          <a:stretch>
            <a:fillRect/>
          </a:stretch>
        </p:blipFill>
        <p:spPr>
          <a:xfrm>
            <a:off x="914409" y="3429000"/>
            <a:ext cx="4664755" cy="2789685"/>
          </a:xfrm>
        </p:spPr>
      </p:pic>
      <p:sp>
        <p:nvSpPr>
          <p:cNvPr id="5" name="Text Placeholder 4">
            <a:extLst>
              <a:ext uri="{FF2B5EF4-FFF2-40B4-BE49-F238E27FC236}">
                <a16:creationId xmlns:a16="http://schemas.microsoft.com/office/drawing/2014/main" id="{93902C39-34DE-4AC9-BAEA-8DF186C499F8}"/>
              </a:ext>
            </a:extLst>
          </p:cNvPr>
          <p:cNvSpPr>
            <a:spLocks noGrp="1"/>
          </p:cNvSpPr>
          <p:nvPr>
            <p:ph type="body" sz="quarter" idx="3"/>
          </p:nvPr>
        </p:nvSpPr>
        <p:spPr>
          <a:xfrm>
            <a:off x="6400800" y="2183802"/>
            <a:ext cx="5105400" cy="1129240"/>
          </a:xfrm>
        </p:spPr>
        <p:txBody>
          <a:bodyPr>
            <a:normAutofit fontScale="92500" lnSpcReduction="10000"/>
          </a:bodyPr>
          <a:lstStyle/>
          <a:p>
            <a:pPr algn="ctr"/>
            <a:r>
              <a:rPr lang="en-US" dirty="0"/>
              <a:t>Typical industrial plasma arc welding</a:t>
            </a:r>
          </a:p>
        </p:txBody>
      </p:sp>
      <p:pic>
        <p:nvPicPr>
          <p:cNvPr id="10" name="Content Placeholder 9">
            <a:extLst>
              <a:ext uri="{FF2B5EF4-FFF2-40B4-BE49-F238E27FC236}">
                <a16:creationId xmlns:a16="http://schemas.microsoft.com/office/drawing/2014/main" id="{6CBE4C42-5E36-416F-A9A5-2BB4B5C4F009}"/>
              </a:ext>
            </a:extLst>
          </p:cNvPr>
          <p:cNvPicPr>
            <a:picLocks noGrp="1" noChangeAspect="1"/>
          </p:cNvPicPr>
          <p:nvPr>
            <p:ph sz="quarter" idx="4"/>
          </p:nvPr>
        </p:nvPicPr>
        <p:blipFill>
          <a:blip r:embed="rId3"/>
          <a:stretch>
            <a:fillRect/>
          </a:stretch>
        </p:blipFill>
        <p:spPr>
          <a:xfrm>
            <a:off x="6612838" y="3429000"/>
            <a:ext cx="4664753" cy="2789685"/>
          </a:xfrm>
        </p:spPr>
      </p:pic>
      <p:sp>
        <p:nvSpPr>
          <p:cNvPr id="4" name="Footer Placeholder 3">
            <a:extLst>
              <a:ext uri="{FF2B5EF4-FFF2-40B4-BE49-F238E27FC236}">
                <a16:creationId xmlns:a16="http://schemas.microsoft.com/office/drawing/2014/main" id="{6D47D45C-993D-4421-9128-F2DAE334E4F7}"/>
              </a:ext>
            </a:extLst>
          </p:cNvPr>
          <p:cNvSpPr>
            <a:spLocks noGrp="1"/>
          </p:cNvSpPr>
          <p:nvPr>
            <p:ph type="ftr" sz="quarter" idx="11"/>
          </p:nvPr>
        </p:nvSpPr>
        <p:spPr/>
        <p:txBody>
          <a:bodyPr/>
          <a:lstStyle/>
          <a:p>
            <a:r>
              <a:rPr lang="en-US"/>
              <a:t>Copyright © 2019 Douglas B. Ettinger. All rights reserved.              Revised 2/19/2019</a:t>
            </a:r>
            <a:endParaRPr lang="en-US" dirty="0"/>
          </a:p>
        </p:txBody>
      </p:sp>
    </p:spTree>
    <p:extLst>
      <p:ext uri="{BB962C8B-B14F-4D97-AF65-F5344CB8AC3E}">
        <p14:creationId xmlns:p14="http://schemas.microsoft.com/office/powerpoint/2010/main" val="3117703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5EE89-BC36-482E-AE3F-6059E9ABE57D}"/>
              </a:ext>
            </a:extLst>
          </p:cNvPr>
          <p:cNvSpPr>
            <a:spLocks noGrp="1"/>
          </p:cNvSpPr>
          <p:nvPr>
            <p:ph type="title"/>
          </p:nvPr>
        </p:nvSpPr>
        <p:spPr/>
        <p:txBody>
          <a:bodyPr>
            <a:normAutofit fontScale="90000"/>
          </a:bodyPr>
          <a:lstStyle/>
          <a:p>
            <a:r>
              <a:rPr lang="en-US" dirty="0"/>
              <a:t>Typical landscapes on Mars appear as plasma arc strikes made by a close encounter</a:t>
            </a:r>
          </a:p>
        </p:txBody>
      </p:sp>
      <p:sp>
        <p:nvSpPr>
          <p:cNvPr id="3" name="Text Placeholder 2">
            <a:extLst>
              <a:ext uri="{FF2B5EF4-FFF2-40B4-BE49-F238E27FC236}">
                <a16:creationId xmlns:a16="http://schemas.microsoft.com/office/drawing/2014/main" id="{28B9975C-CBE6-4712-9165-D2F647A30333}"/>
              </a:ext>
            </a:extLst>
          </p:cNvPr>
          <p:cNvSpPr>
            <a:spLocks noGrp="1"/>
          </p:cNvSpPr>
          <p:nvPr>
            <p:ph type="body" idx="1"/>
          </p:nvPr>
        </p:nvSpPr>
        <p:spPr>
          <a:xfrm>
            <a:off x="914409" y="2183801"/>
            <a:ext cx="5079991" cy="1082860"/>
          </a:xfrm>
        </p:spPr>
        <p:txBody>
          <a:bodyPr>
            <a:normAutofit fontScale="77500" lnSpcReduction="20000"/>
          </a:bodyPr>
          <a:lstStyle/>
          <a:p>
            <a:pPr algn="ctr"/>
            <a:r>
              <a:rPr lang="en-US" dirty="0"/>
              <a:t>Valles </a:t>
            </a:r>
            <a:r>
              <a:rPr lang="en-US" dirty="0" err="1"/>
              <a:t>Marinaris</a:t>
            </a:r>
            <a:r>
              <a:rPr lang="en-US" dirty="0"/>
              <a:t> on Mars appears as an arc strike that left scalloped sides and dendritic side valleys.</a:t>
            </a:r>
          </a:p>
        </p:txBody>
      </p:sp>
      <p:sp>
        <p:nvSpPr>
          <p:cNvPr id="5" name="Text Placeholder 4">
            <a:extLst>
              <a:ext uri="{FF2B5EF4-FFF2-40B4-BE49-F238E27FC236}">
                <a16:creationId xmlns:a16="http://schemas.microsoft.com/office/drawing/2014/main" id="{EA4B209C-A500-4FFB-966E-143C7CF340D1}"/>
              </a:ext>
            </a:extLst>
          </p:cNvPr>
          <p:cNvSpPr>
            <a:spLocks noGrp="1"/>
          </p:cNvSpPr>
          <p:nvPr>
            <p:ph type="body" sz="quarter" idx="3"/>
          </p:nvPr>
        </p:nvSpPr>
        <p:spPr>
          <a:xfrm>
            <a:off x="6400800" y="2183802"/>
            <a:ext cx="5105400" cy="948864"/>
          </a:xfrm>
        </p:spPr>
        <p:txBody>
          <a:bodyPr>
            <a:normAutofit fontScale="77500" lnSpcReduction="20000"/>
          </a:bodyPr>
          <a:lstStyle/>
          <a:p>
            <a:pPr algn="ctr"/>
            <a:r>
              <a:rPr lang="en-US" dirty="0"/>
              <a:t>Typical industrial plasma arc cutting.</a:t>
            </a:r>
          </a:p>
        </p:txBody>
      </p:sp>
      <p:pic>
        <p:nvPicPr>
          <p:cNvPr id="8" name="Content Placeholder 7">
            <a:extLst>
              <a:ext uri="{FF2B5EF4-FFF2-40B4-BE49-F238E27FC236}">
                <a16:creationId xmlns:a16="http://schemas.microsoft.com/office/drawing/2014/main" id="{9F9F5DDE-CCC6-42BB-B73D-752B6D058100}"/>
              </a:ext>
            </a:extLst>
          </p:cNvPr>
          <p:cNvPicPr>
            <a:picLocks noGrp="1" noChangeAspect="1"/>
          </p:cNvPicPr>
          <p:nvPr>
            <p:ph sz="quarter" idx="4"/>
          </p:nvPr>
        </p:nvPicPr>
        <p:blipFill>
          <a:blip r:embed="rId2"/>
          <a:stretch>
            <a:fillRect/>
          </a:stretch>
        </p:blipFill>
        <p:spPr>
          <a:xfrm>
            <a:off x="6457950" y="3428999"/>
            <a:ext cx="5048250" cy="2789685"/>
          </a:xfrm>
        </p:spPr>
      </p:pic>
      <p:pic>
        <p:nvPicPr>
          <p:cNvPr id="15" name="Content Placeholder 14">
            <a:extLst>
              <a:ext uri="{FF2B5EF4-FFF2-40B4-BE49-F238E27FC236}">
                <a16:creationId xmlns:a16="http://schemas.microsoft.com/office/drawing/2014/main" id="{58E9ED11-0021-409A-A206-8FB74C5862D5}"/>
              </a:ext>
            </a:extLst>
          </p:cNvPr>
          <p:cNvPicPr>
            <a:picLocks noGrp="1" noChangeAspect="1"/>
          </p:cNvPicPr>
          <p:nvPr>
            <p:ph sz="half" idx="2"/>
          </p:nvPr>
        </p:nvPicPr>
        <p:blipFill>
          <a:blip r:embed="rId3"/>
          <a:stretch>
            <a:fillRect/>
          </a:stretch>
        </p:blipFill>
        <p:spPr>
          <a:xfrm>
            <a:off x="1089565" y="3428553"/>
            <a:ext cx="4794399" cy="2789685"/>
          </a:xfrm>
        </p:spPr>
      </p:pic>
      <p:sp>
        <p:nvSpPr>
          <p:cNvPr id="4" name="Footer Placeholder 3">
            <a:extLst>
              <a:ext uri="{FF2B5EF4-FFF2-40B4-BE49-F238E27FC236}">
                <a16:creationId xmlns:a16="http://schemas.microsoft.com/office/drawing/2014/main" id="{E1C81F4A-753B-4C35-9A77-AFE423270946}"/>
              </a:ext>
            </a:extLst>
          </p:cNvPr>
          <p:cNvSpPr>
            <a:spLocks noGrp="1"/>
          </p:cNvSpPr>
          <p:nvPr>
            <p:ph type="ftr" sz="quarter" idx="11"/>
          </p:nvPr>
        </p:nvSpPr>
        <p:spPr/>
        <p:txBody>
          <a:bodyPr/>
          <a:lstStyle/>
          <a:p>
            <a:r>
              <a:rPr lang="en-US"/>
              <a:t>Copyright © 2019 Douglas B. Ettinger. All rights reserved.              Revised 2/19/2019</a:t>
            </a:r>
            <a:endParaRPr lang="en-US" dirty="0"/>
          </a:p>
        </p:txBody>
      </p:sp>
    </p:spTree>
    <p:extLst>
      <p:ext uri="{BB962C8B-B14F-4D97-AF65-F5344CB8AC3E}">
        <p14:creationId xmlns:p14="http://schemas.microsoft.com/office/powerpoint/2010/main" val="10401459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5F72D-47C8-4329-95A9-DC974F1CADFE}"/>
              </a:ext>
            </a:extLst>
          </p:cNvPr>
          <p:cNvSpPr>
            <a:spLocks noGrp="1"/>
          </p:cNvSpPr>
          <p:nvPr>
            <p:ph type="title"/>
          </p:nvPr>
        </p:nvSpPr>
        <p:spPr>
          <a:xfrm>
            <a:off x="685800" y="1524000"/>
            <a:ext cx="6873240" cy="1007165"/>
          </a:xfrm>
        </p:spPr>
        <p:txBody>
          <a:bodyPr>
            <a:normAutofit fontScale="90000"/>
          </a:bodyPr>
          <a:lstStyle/>
          <a:p>
            <a:r>
              <a:rPr lang="en-US" dirty="0"/>
              <a:t>Prolific Blueberries or hematite concretions photographed by Mars land-rover, </a:t>
            </a:r>
            <a:r>
              <a:rPr lang="en-US" i="1" dirty="0"/>
              <a:t>opportunity</a:t>
            </a:r>
            <a:r>
              <a:rPr lang="en-US" dirty="0"/>
              <a:t> </a:t>
            </a:r>
          </a:p>
        </p:txBody>
      </p:sp>
      <p:pic>
        <p:nvPicPr>
          <p:cNvPr id="6" name="Picture Placeholder 5">
            <a:extLst>
              <a:ext uri="{FF2B5EF4-FFF2-40B4-BE49-F238E27FC236}">
                <a16:creationId xmlns:a16="http://schemas.microsoft.com/office/drawing/2014/main" id="{D1ED7601-82EA-4397-9AF0-1CD218ED7993}"/>
              </a:ext>
            </a:extLst>
          </p:cNvPr>
          <p:cNvPicPr>
            <a:picLocks noGrp="1" noChangeAspect="1"/>
          </p:cNvPicPr>
          <p:nvPr>
            <p:ph type="pic" idx="1"/>
          </p:nvPr>
        </p:nvPicPr>
        <p:blipFill>
          <a:blip r:embed="rId2"/>
          <a:srcRect l="16869" r="16869"/>
          <a:stretch>
            <a:fillRect/>
          </a:stretch>
        </p:blipFill>
        <p:spPr/>
      </p:pic>
      <p:sp>
        <p:nvSpPr>
          <p:cNvPr id="4" name="Text Placeholder 3">
            <a:extLst>
              <a:ext uri="{FF2B5EF4-FFF2-40B4-BE49-F238E27FC236}">
                <a16:creationId xmlns:a16="http://schemas.microsoft.com/office/drawing/2014/main" id="{DFBC4E08-19DE-4738-8DE1-6FDAF03F7802}"/>
              </a:ext>
            </a:extLst>
          </p:cNvPr>
          <p:cNvSpPr>
            <a:spLocks noGrp="1"/>
          </p:cNvSpPr>
          <p:nvPr>
            <p:ph type="body" sz="half" idx="2"/>
          </p:nvPr>
        </p:nvSpPr>
        <p:spPr>
          <a:xfrm>
            <a:off x="685800" y="2676939"/>
            <a:ext cx="6873240" cy="3541745"/>
          </a:xfrm>
        </p:spPr>
        <p:txBody>
          <a:bodyPr>
            <a:normAutofit fontScale="92500" lnSpcReduction="10000"/>
          </a:bodyPr>
          <a:lstStyle/>
          <a:p>
            <a:pPr marL="342900" indent="-342900">
              <a:buAutoNum type="arabicPeriod"/>
            </a:pPr>
            <a:r>
              <a:rPr lang="en-US" sz="1900" dirty="0"/>
              <a:t>NASA claims that these small nodules are formed by water, but no evidence of water has been found.</a:t>
            </a:r>
          </a:p>
          <a:p>
            <a:pPr marL="342900" indent="-342900">
              <a:buAutoNum type="arabicPeriod"/>
            </a:pPr>
            <a:r>
              <a:rPr lang="en-US" sz="1900" dirty="0"/>
              <a:t>This type of formation is easily made by plasma arc discharges on dusty and rocky surfaces in scientific laboratories.</a:t>
            </a:r>
          </a:p>
          <a:p>
            <a:pPr marL="342900" indent="-342900">
              <a:buAutoNum type="arabicPeriod"/>
            </a:pPr>
            <a:r>
              <a:rPr lang="en-US" sz="1900" dirty="0"/>
              <a:t>Do these blueberries prove that a high energy electrical discharge from Nemesis occurred?  NASA is still disbelieving that these nodules are the result of an electrical phenomena.</a:t>
            </a:r>
          </a:p>
          <a:p>
            <a:pPr marL="342900" indent="-342900">
              <a:buAutoNum type="arabicPeriod"/>
            </a:pPr>
            <a:r>
              <a:rPr lang="en-US" sz="1900" dirty="0"/>
              <a:t>Further corroboration of an electrical discharge comes from these same nodules found on many ocean floors around the world caused by a similar close encounter with Earth and Nemesis</a:t>
            </a:r>
            <a:r>
              <a:rPr lang="en-US" dirty="0"/>
              <a:t>.</a:t>
            </a:r>
          </a:p>
          <a:p>
            <a:pPr marL="342900" indent="-342900">
              <a:buAutoNum type="arabicPeriod"/>
            </a:pPr>
            <a:endParaRPr lang="en-US" dirty="0"/>
          </a:p>
          <a:p>
            <a:pPr marL="342900" indent="-342900">
              <a:buAutoNum type="arabicPeriod"/>
            </a:pPr>
            <a:endParaRPr lang="en-US" dirty="0"/>
          </a:p>
          <a:p>
            <a:pPr marL="342900" indent="-342900">
              <a:buAutoNum type="arabicPeriod"/>
            </a:pPr>
            <a:endParaRPr lang="en-US" dirty="0"/>
          </a:p>
          <a:p>
            <a:pPr marL="342900" indent="-342900">
              <a:buAutoNum type="arabicPeriod"/>
            </a:pPr>
            <a:endParaRPr lang="en-US" dirty="0"/>
          </a:p>
        </p:txBody>
      </p:sp>
      <p:sp>
        <p:nvSpPr>
          <p:cNvPr id="3" name="Footer Placeholder 2">
            <a:extLst>
              <a:ext uri="{FF2B5EF4-FFF2-40B4-BE49-F238E27FC236}">
                <a16:creationId xmlns:a16="http://schemas.microsoft.com/office/drawing/2014/main" id="{52BD08D1-C5FE-4E87-BCCC-917C8B01DC61}"/>
              </a:ext>
            </a:extLst>
          </p:cNvPr>
          <p:cNvSpPr>
            <a:spLocks noGrp="1"/>
          </p:cNvSpPr>
          <p:nvPr>
            <p:ph type="ftr" sz="quarter" idx="11"/>
          </p:nvPr>
        </p:nvSpPr>
        <p:spPr/>
        <p:txBody>
          <a:bodyPr/>
          <a:lstStyle/>
          <a:p>
            <a:r>
              <a:rPr lang="en-US"/>
              <a:t>Copyright © 2019 Douglas B. Ettinger. All rights reserved.              Revised 2/19/2019</a:t>
            </a:r>
            <a:endParaRPr lang="en-US" dirty="0"/>
          </a:p>
        </p:txBody>
      </p:sp>
    </p:spTree>
    <p:extLst>
      <p:ext uri="{BB962C8B-B14F-4D97-AF65-F5344CB8AC3E}">
        <p14:creationId xmlns:p14="http://schemas.microsoft.com/office/powerpoint/2010/main" val="20712569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5EC24-F4E3-4607-8BC4-6D8CF3D3982E}"/>
              </a:ext>
            </a:extLst>
          </p:cNvPr>
          <p:cNvSpPr>
            <a:spLocks noGrp="1"/>
          </p:cNvSpPr>
          <p:nvPr>
            <p:ph type="title"/>
          </p:nvPr>
        </p:nvSpPr>
        <p:spPr>
          <a:xfrm>
            <a:off x="685800" y="1312608"/>
            <a:ext cx="6265863" cy="1166424"/>
          </a:xfrm>
        </p:spPr>
        <p:txBody>
          <a:bodyPr>
            <a:noAutofit/>
          </a:bodyPr>
          <a:lstStyle/>
          <a:p>
            <a:pPr algn="ctr"/>
            <a:r>
              <a:rPr lang="en-US" sz="3600" dirty="0"/>
              <a:t>Is mankind ready for another visit by Nemesis?</a:t>
            </a:r>
          </a:p>
        </p:txBody>
      </p:sp>
      <p:sp>
        <p:nvSpPr>
          <p:cNvPr id="4" name="Text Placeholder 3">
            <a:extLst>
              <a:ext uri="{FF2B5EF4-FFF2-40B4-BE49-F238E27FC236}">
                <a16:creationId xmlns:a16="http://schemas.microsoft.com/office/drawing/2014/main" id="{06D39EB4-629D-4A6C-936D-36FA57E7FB3B}"/>
              </a:ext>
            </a:extLst>
          </p:cNvPr>
          <p:cNvSpPr>
            <a:spLocks noGrp="1"/>
          </p:cNvSpPr>
          <p:nvPr>
            <p:ph type="body" sz="half" idx="2"/>
          </p:nvPr>
        </p:nvSpPr>
        <p:spPr>
          <a:xfrm>
            <a:off x="685800" y="2743200"/>
            <a:ext cx="6373906" cy="3603811"/>
          </a:xfrm>
        </p:spPr>
        <p:txBody>
          <a:bodyPr>
            <a:normAutofit/>
          </a:bodyPr>
          <a:lstStyle/>
          <a:p>
            <a:pPr marL="342900" indent="-342900">
              <a:buAutoNum type="arabicPeriod"/>
            </a:pPr>
            <a:r>
              <a:rPr lang="en-US" sz="2000" dirty="0"/>
              <a:t>Detection of this feared but revered Nemesis is of utmost importance.</a:t>
            </a:r>
          </a:p>
          <a:p>
            <a:pPr marL="342900" indent="-342900">
              <a:buAutoNum type="arabicPeriod"/>
            </a:pPr>
            <a:r>
              <a:rPr lang="en-US" sz="2000" dirty="0"/>
              <a:t>Astrophysics, planetary science, archeology, paleontology, geology, oceanography and climatology all point to an orbiting sister star, Nemesis.</a:t>
            </a:r>
          </a:p>
          <a:p>
            <a:pPr marL="342900" indent="-342900">
              <a:buAutoNum type="arabicPeriod"/>
            </a:pPr>
            <a:r>
              <a:rPr lang="en-US" sz="2000" dirty="0"/>
              <a:t>Should we really discount the chaotic past as told in worldwide myths and traditions?</a:t>
            </a:r>
          </a:p>
          <a:p>
            <a:pPr marL="342900" indent="-342900">
              <a:buAutoNum type="arabicPeriod"/>
            </a:pPr>
            <a:r>
              <a:rPr lang="en-US" sz="2000" dirty="0"/>
              <a:t>Perhaps the past is not so mythical and mysterious.</a:t>
            </a:r>
          </a:p>
        </p:txBody>
      </p:sp>
      <p:pic>
        <p:nvPicPr>
          <p:cNvPr id="10" name="Picture Placeholder 9">
            <a:extLst>
              <a:ext uri="{FF2B5EF4-FFF2-40B4-BE49-F238E27FC236}">
                <a16:creationId xmlns:a16="http://schemas.microsoft.com/office/drawing/2014/main" id="{9EC8ADFB-E352-4BCA-A87B-635CC7BF51BF}"/>
              </a:ext>
            </a:extLst>
          </p:cNvPr>
          <p:cNvPicPr>
            <a:picLocks noGrp="1" noChangeAspect="1"/>
          </p:cNvPicPr>
          <p:nvPr>
            <p:ph type="pic" idx="1"/>
          </p:nvPr>
        </p:nvPicPr>
        <p:blipFill>
          <a:blip r:embed="rId2"/>
          <a:srcRect l="31707" r="31707"/>
          <a:stretch>
            <a:fillRect/>
          </a:stretch>
        </p:blipFill>
        <p:spPr>
          <a:xfrm>
            <a:off x="6951663" y="750888"/>
            <a:ext cx="4800600" cy="5467350"/>
          </a:xfrm>
        </p:spPr>
      </p:pic>
      <p:sp>
        <p:nvSpPr>
          <p:cNvPr id="3" name="Footer Placeholder 2">
            <a:extLst>
              <a:ext uri="{FF2B5EF4-FFF2-40B4-BE49-F238E27FC236}">
                <a16:creationId xmlns:a16="http://schemas.microsoft.com/office/drawing/2014/main" id="{36BF4982-0E6E-4F3C-B269-A109E27F789D}"/>
              </a:ext>
            </a:extLst>
          </p:cNvPr>
          <p:cNvSpPr>
            <a:spLocks noGrp="1"/>
          </p:cNvSpPr>
          <p:nvPr>
            <p:ph type="ftr" sz="quarter" idx="11"/>
          </p:nvPr>
        </p:nvSpPr>
        <p:spPr/>
        <p:txBody>
          <a:bodyPr/>
          <a:lstStyle/>
          <a:p>
            <a:r>
              <a:rPr lang="en-US"/>
              <a:t>Copyright © 2019 Douglas B. Ettinger. All rights reserved.              Revised 2/19/2019</a:t>
            </a:r>
            <a:endParaRPr lang="en-US" dirty="0"/>
          </a:p>
        </p:txBody>
      </p:sp>
    </p:spTree>
    <p:extLst>
      <p:ext uri="{BB962C8B-B14F-4D97-AF65-F5344CB8AC3E}">
        <p14:creationId xmlns:p14="http://schemas.microsoft.com/office/powerpoint/2010/main" val="7152285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47688-500D-405A-B980-ACFF990C29E5}"/>
              </a:ext>
            </a:extLst>
          </p:cNvPr>
          <p:cNvSpPr>
            <a:spLocks noGrp="1"/>
          </p:cNvSpPr>
          <p:nvPr>
            <p:ph type="title"/>
          </p:nvPr>
        </p:nvSpPr>
        <p:spPr/>
        <p:txBody>
          <a:bodyPr>
            <a:normAutofit fontScale="90000"/>
          </a:bodyPr>
          <a:lstStyle/>
          <a:p>
            <a:r>
              <a:rPr lang="en-US" dirty="0"/>
              <a:t>Nemesis theorized as Brown dwarf star with dim, cool corona</a:t>
            </a:r>
          </a:p>
        </p:txBody>
      </p:sp>
      <p:pic>
        <p:nvPicPr>
          <p:cNvPr id="6" name="Content Placeholder 5">
            <a:extLst>
              <a:ext uri="{FF2B5EF4-FFF2-40B4-BE49-F238E27FC236}">
                <a16:creationId xmlns:a16="http://schemas.microsoft.com/office/drawing/2014/main" id="{664C74CD-9FEC-4CB3-BF6E-296F5DE6EC4A}"/>
              </a:ext>
            </a:extLst>
          </p:cNvPr>
          <p:cNvPicPr>
            <a:picLocks noGrp="1" noChangeAspect="1"/>
          </p:cNvPicPr>
          <p:nvPr>
            <p:ph sz="half" idx="1"/>
          </p:nvPr>
        </p:nvPicPr>
        <p:blipFill>
          <a:blip r:embed="rId2"/>
          <a:stretch>
            <a:fillRect/>
          </a:stretch>
        </p:blipFill>
        <p:spPr>
          <a:xfrm>
            <a:off x="559837" y="2194559"/>
            <a:ext cx="4861249" cy="4024125"/>
          </a:xfrm>
        </p:spPr>
      </p:pic>
      <p:pic>
        <p:nvPicPr>
          <p:cNvPr id="8" name="Content Placeholder 7">
            <a:extLst>
              <a:ext uri="{FF2B5EF4-FFF2-40B4-BE49-F238E27FC236}">
                <a16:creationId xmlns:a16="http://schemas.microsoft.com/office/drawing/2014/main" id="{95AB7582-AC1B-426E-97FF-3241173AFBC0}"/>
              </a:ext>
            </a:extLst>
          </p:cNvPr>
          <p:cNvPicPr>
            <a:picLocks noGrp="1" noChangeAspect="1"/>
          </p:cNvPicPr>
          <p:nvPr>
            <p:ph sz="half" idx="2"/>
          </p:nvPr>
        </p:nvPicPr>
        <p:blipFill>
          <a:blip r:embed="rId3"/>
          <a:stretch>
            <a:fillRect/>
          </a:stretch>
        </p:blipFill>
        <p:spPr>
          <a:xfrm>
            <a:off x="6096000" y="2194560"/>
            <a:ext cx="5410200" cy="4024124"/>
          </a:xfrm>
        </p:spPr>
      </p:pic>
      <p:sp>
        <p:nvSpPr>
          <p:cNvPr id="3" name="Footer Placeholder 2">
            <a:extLst>
              <a:ext uri="{FF2B5EF4-FFF2-40B4-BE49-F238E27FC236}">
                <a16:creationId xmlns:a16="http://schemas.microsoft.com/office/drawing/2014/main" id="{8A24AABB-2DAD-4306-B607-68D2C3217644}"/>
              </a:ext>
            </a:extLst>
          </p:cNvPr>
          <p:cNvSpPr>
            <a:spLocks noGrp="1"/>
          </p:cNvSpPr>
          <p:nvPr>
            <p:ph type="ftr" sz="quarter" idx="11"/>
          </p:nvPr>
        </p:nvSpPr>
        <p:spPr/>
        <p:txBody>
          <a:bodyPr/>
          <a:lstStyle/>
          <a:p>
            <a:r>
              <a:rPr lang="en-US"/>
              <a:t>Copyright © 2019 Douglas B. Ettinger. All rights reserved.              Revised 2/19/2019</a:t>
            </a:r>
            <a:endParaRPr lang="en-US" dirty="0"/>
          </a:p>
        </p:txBody>
      </p:sp>
    </p:spTree>
    <p:extLst>
      <p:ext uri="{BB962C8B-B14F-4D97-AF65-F5344CB8AC3E}">
        <p14:creationId xmlns:p14="http://schemas.microsoft.com/office/powerpoint/2010/main" val="30917092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D97EE-4BD1-4B70-8F9D-8B6F1E54A5F8}"/>
              </a:ext>
            </a:extLst>
          </p:cNvPr>
          <p:cNvSpPr>
            <a:spLocks noGrp="1"/>
          </p:cNvSpPr>
          <p:nvPr>
            <p:ph type="title"/>
          </p:nvPr>
        </p:nvSpPr>
        <p:spPr/>
        <p:txBody>
          <a:bodyPr/>
          <a:lstStyle/>
          <a:p>
            <a:pPr algn="ctr"/>
            <a:r>
              <a:rPr lang="en-US" dirty="0"/>
              <a:t>Mankind’s Chaotic and Mysterious past</a:t>
            </a:r>
          </a:p>
        </p:txBody>
      </p:sp>
      <p:pic>
        <p:nvPicPr>
          <p:cNvPr id="6" name="Content Placeholder 5">
            <a:extLst>
              <a:ext uri="{FF2B5EF4-FFF2-40B4-BE49-F238E27FC236}">
                <a16:creationId xmlns:a16="http://schemas.microsoft.com/office/drawing/2014/main" id="{6C8A5A1B-1934-47E1-9476-05C0F6E9A484}"/>
              </a:ext>
            </a:extLst>
          </p:cNvPr>
          <p:cNvPicPr>
            <a:picLocks noGrp="1" noChangeAspect="1"/>
          </p:cNvPicPr>
          <p:nvPr>
            <p:ph idx="1"/>
          </p:nvPr>
        </p:nvPicPr>
        <p:blipFill>
          <a:blip r:embed="rId2"/>
          <a:stretch>
            <a:fillRect/>
          </a:stretch>
        </p:blipFill>
        <p:spPr>
          <a:xfrm>
            <a:off x="6272825" y="377072"/>
            <a:ext cx="4464001" cy="6099141"/>
          </a:xfrm>
        </p:spPr>
      </p:pic>
      <p:sp>
        <p:nvSpPr>
          <p:cNvPr id="4" name="Text Placeholder 3">
            <a:extLst>
              <a:ext uri="{FF2B5EF4-FFF2-40B4-BE49-F238E27FC236}">
                <a16:creationId xmlns:a16="http://schemas.microsoft.com/office/drawing/2014/main" id="{03C6E50C-0D19-41A7-84FA-5EC390031D3F}"/>
              </a:ext>
            </a:extLst>
          </p:cNvPr>
          <p:cNvSpPr>
            <a:spLocks noGrp="1"/>
          </p:cNvSpPr>
          <p:nvPr>
            <p:ph type="body" sz="half" idx="2"/>
          </p:nvPr>
        </p:nvSpPr>
        <p:spPr/>
        <p:txBody>
          <a:bodyPr/>
          <a:lstStyle/>
          <a:p>
            <a:endParaRPr lang="en-US" dirty="0"/>
          </a:p>
          <a:p>
            <a:r>
              <a:rPr lang="en-US" sz="2400" dirty="0"/>
              <a:t>Read my book in either </a:t>
            </a:r>
            <a:r>
              <a:rPr lang="en-US" sz="2400" dirty="0" err="1"/>
              <a:t>ebook</a:t>
            </a:r>
            <a:r>
              <a:rPr lang="en-US" sz="2400" dirty="0"/>
              <a:t> or printed format.</a:t>
            </a:r>
          </a:p>
        </p:txBody>
      </p:sp>
      <p:sp>
        <p:nvSpPr>
          <p:cNvPr id="3" name="Footer Placeholder 2">
            <a:extLst>
              <a:ext uri="{FF2B5EF4-FFF2-40B4-BE49-F238E27FC236}">
                <a16:creationId xmlns:a16="http://schemas.microsoft.com/office/drawing/2014/main" id="{D6D6084E-A2A2-4507-9209-8287916C8B2A}"/>
              </a:ext>
            </a:extLst>
          </p:cNvPr>
          <p:cNvSpPr>
            <a:spLocks noGrp="1"/>
          </p:cNvSpPr>
          <p:nvPr>
            <p:ph type="ftr" sz="quarter" idx="11"/>
          </p:nvPr>
        </p:nvSpPr>
        <p:spPr/>
        <p:txBody>
          <a:bodyPr/>
          <a:lstStyle/>
          <a:p>
            <a:r>
              <a:rPr lang="en-US"/>
              <a:t>Copyright © 2019 Douglas B. Ettinger. All rights reserved.              Revised 2/19/2019</a:t>
            </a:r>
            <a:endParaRPr lang="en-US" dirty="0"/>
          </a:p>
        </p:txBody>
      </p:sp>
    </p:spTree>
    <p:extLst>
      <p:ext uri="{BB962C8B-B14F-4D97-AF65-F5344CB8AC3E}">
        <p14:creationId xmlns:p14="http://schemas.microsoft.com/office/powerpoint/2010/main" val="24629719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7489E-2878-4561-B871-8980BBE18E60}"/>
              </a:ext>
            </a:extLst>
          </p:cNvPr>
          <p:cNvSpPr>
            <a:spLocks noGrp="1"/>
          </p:cNvSpPr>
          <p:nvPr>
            <p:ph type="title"/>
          </p:nvPr>
        </p:nvSpPr>
        <p:spPr/>
        <p:txBody>
          <a:bodyPr>
            <a:normAutofit/>
          </a:bodyPr>
          <a:lstStyle/>
          <a:p>
            <a:r>
              <a:rPr lang="en-US" sz="4400" dirty="0"/>
              <a:t>Music by Vangelis</a:t>
            </a:r>
          </a:p>
        </p:txBody>
      </p:sp>
      <p:sp>
        <p:nvSpPr>
          <p:cNvPr id="3" name="Content Placeholder 2">
            <a:extLst>
              <a:ext uri="{FF2B5EF4-FFF2-40B4-BE49-F238E27FC236}">
                <a16:creationId xmlns:a16="http://schemas.microsoft.com/office/drawing/2014/main" id="{AA6D1F56-04A4-4ABB-B573-E086FAEA0C5B}"/>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r>
              <a:rPr lang="en-US" sz="4400" dirty="0"/>
              <a:t>1992 Soundtrack:</a:t>
            </a:r>
          </a:p>
          <a:p>
            <a:pPr marL="0" indent="0">
              <a:buNone/>
            </a:pPr>
            <a:endParaRPr lang="en-US" sz="4400" dirty="0"/>
          </a:p>
          <a:p>
            <a:pPr marL="0" indent="0" algn="ctr">
              <a:buNone/>
            </a:pPr>
            <a:r>
              <a:rPr lang="en-US" sz="4400" dirty="0"/>
              <a:t>Conquest of Paradise</a:t>
            </a:r>
          </a:p>
          <a:p>
            <a:pPr marL="0" indent="0" algn="ctr">
              <a:buNone/>
            </a:pPr>
            <a:endParaRPr lang="en-US" sz="1200" dirty="0"/>
          </a:p>
          <a:p>
            <a:pPr marL="0" indent="0" algn="ctr">
              <a:buNone/>
            </a:pPr>
            <a:endParaRPr lang="en-US" sz="1200" dirty="0"/>
          </a:p>
          <a:p>
            <a:pPr marL="0" indent="0" algn="ctr">
              <a:buNone/>
            </a:pPr>
            <a:r>
              <a:rPr lang="en-US" sz="1200" dirty="0" err="1"/>
              <a:t>FromSoundtrack</a:t>
            </a:r>
            <a:r>
              <a:rPr lang="en-US" sz="1200" dirty="0"/>
              <a:t> Genre</a:t>
            </a:r>
          </a:p>
        </p:txBody>
      </p:sp>
      <p:sp>
        <p:nvSpPr>
          <p:cNvPr id="4" name="Footer Placeholder 3">
            <a:extLst>
              <a:ext uri="{FF2B5EF4-FFF2-40B4-BE49-F238E27FC236}">
                <a16:creationId xmlns:a16="http://schemas.microsoft.com/office/drawing/2014/main" id="{9DE72DF8-4053-4CA8-80E6-E1F5F8848BF4}"/>
              </a:ext>
            </a:extLst>
          </p:cNvPr>
          <p:cNvSpPr>
            <a:spLocks noGrp="1"/>
          </p:cNvSpPr>
          <p:nvPr>
            <p:ph type="ftr" sz="quarter" idx="11"/>
          </p:nvPr>
        </p:nvSpPr>
        <p:spPr/>
        <p:txBody>
          <a:bodyPr/>
          <a:lstStyle/>
          <a:p>
            <a:r>
              <a:rPr lang="en-US"/>
              <a:t>Copyright © 2019 Douglas B. Ettinger. All rights reserved.              Revised 2/19/2019</a:t>
            </a:r>
            <a:endParaRPr lang="en-US" dirty="0"/>
          </a:p>
        </p:txBody>
      </p:sp>
    </p:spTree>
    <p:extLst>
      <p:ext uri="{BB962C8B-B14F-4D97-AF65-F5344CB8AC3E}">
        <p14:creationId xmlns:p14="http://schemas.microsoft.com/office/powerpoint/2010/main" val="32451577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0B301-6F12-4B72-8DD2-536F9C0C1B00}"/>
              </a:ext>
            </a:extLst>
          </p:cNvPr>
          <p:cNvSpPr>
            <a:spLocks noGrp="1"/>
          </p:cNvSpPr>
          <p:nvPr>
            <p:ph type="title"/>
          </p:nvPr>
        </p:nvSpPr>
        <p:spPr/>
        <p:txBody>
          <a:bodyPr>
            <a:normAutofit/>
          </a:bodyPr>
          <a:lstStyle/>
          <a:p>
            <a:r>
              <a:rPr lang="en-US" dirty="0"/>
              <a:t>Nemesis possibly brought or perturbed Kuiper belt Objects</a:t>
            </a:r>
          </a:p>
        </p:txBody>
      </p:sp>
      <p:pic>
        <p:nvPicPr>
          <p:cNvPr id="6" name="Content Placeholder 5">
            <a:extLst>
              <a:ext uri="{FF2B5EF4-FFF2-40B4-BE49-F238E27FC236}">
                <a16:creationId xmlns:a16="http://schemas.microsoft.com/office/drawing/2014/main" id="{99690676-AAFD-4AAB-AB9F-8CA71E061220}"/>
              </a:ext>
            </a:extLst>
          </p:cNvPr>
          <p:cNvPicPr>
            <a:picLocks noGrp="1" noChangeAspect="1"/>
          </p:cNvPicPr>
          <p:nvPr>
            <p:ph sz="half" idx="1"/>
          </p:nvPr>
        </p:nvPicPr>
        <p:blipFill>
          <a:blip r:embed="rId2"/>
          <a:stretch>
            <a:fillRect/>
          </a:stretch>
        </p:blipFill>
        <p:spPr>
          <a:xfrm>
            <a:off x="783771" y="2295330"/>
            <a:ext cx="4851919" cy="3923353"/>
          </a:xfrm>
        </p:spPr>
      </p:pic>
      <p:pic>
        <p:nvPicPr>
          <p:cNvPr id="8" name="Content Placeholder 7">
            <a:extLst>
              <a:ext uri="{FF2B5EF4-FFF2-40B4-BE49-F238E27FC236}">
                <a16:creationId xmlns:a16="http://schemas.microsoft.com/office/drawing/2014/main" id="{CD722362-42EE-463F-B55E-D25445B373BF}"/>
              </a:ext>
            </a:extLst>
          </p:cNvPr>
          <p:cNvPicPr>
            <a:picLocks noGrp="1" noChangeAspect="1"/>
          </p:cNvPicPr>
          <p:nvPr>
            <p:ph sz="half" idx="2"/>
          </p:nvPr>
        </p:nvPicPr>
        <p:blipFill>
          <a:blip r:embed="rId3"/>
          <a:stretch>
            <a:fillRect/>
          </a:stretch>
        </p:blipFill>
        <p:spPr>
          <a:xfrm>
            <a:off x="5775649" y="2174033"/>
            <a:ext cx="5730551" cy="4044650"/>
          </a:xfrm>
        </p:spPr>
      </p:pic>
      <p:sp>
        <p:nvSpPr>
          <p:cNvPr id="3" name="Footer Placeholder 2">
            <a:extLst>
              <a:ext uri="{FF2B5EF4-FFF2-40B4-BE49-F238E27FC236}">
                <a16:creationId xmlns:a16="http://schemas.microsoft.com/office/drawing/2014/main" id="{3B11D7D1-FE6A-4F95-9548-E15332FCD271}"/>
              </a:ext>
            </a:extLst>
          </p:cNvPr>
          <p:cNvSpPr>
            <a:spLocks noGrp="1"/>
          </p:cNvSpPr>
          <p:nvPr>
            <p:ph type="ftr" sz="quarter" idx="11"/>
          </p:nvPr>
        </p:nvSpPr>
        <p:spPr/>
        <p:txBody>
          <a:bodyPr/>
          <a:lstStyle/>
          <a:p>
            <a:r>
              <a:rPr lang="en-US"/>
              <a:t>Copyright © 2019 Douglas B. Ettinger. All rights reserved.              Revised 2/19/2019</a:t>
            </a:r>
            <a:endParaRPr lang="en-US" dirty="0"/>
          </a:p>
        </p:txBody>
      </p:sp>
    </p:spTree>
    <p:extLst>
      <p:ext uri="{BB962C8B-B14F-4D97-AF65-F5344CB8AC3E}">
        <p14:creationId xmlns:p14="http://schemas.microsoft.com/office/powerpoint/2010/main" val="33992486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C315A-7917-46C6-8D6C-A9E8A0C83F74}"/>
              </a:ext>
            </a:extLst>
          </p:cNvPr>
          <p:cNvSpPr>
            <a:spLocks noGrp="1"/>
          </p:cNvSpPr>
          <p:nvPr>
            <p:ph type="title"/>
          </p:nvPr>
        </p:nvSpPr>
        <p:spPr>
          <a:xfrm>
            <a:off x="685800" y="1524000"/>
            <a:ext cx="4114800" cy="1209869"/>
          </a:xfrm>
        </p:spPr>
        <p:txBody>
          <a:bodyPr>
            <a:normAutofit/>
          </a:bodyPr>
          <a:lstStyle/>
          <a:p>
            <a:pPr algn="ctr"/>
            <a:r>
              <a:rPr lang="en-US" sz="4000" dirty="0"/>
              <a:t>Detection is very difficult</a:t>
            </a:r>
          </a:p>
        </p:txBody>
      </p:sp>
      <p:pic>
        <p:nvPicPr>
          <p:cNvPr id="6" name="Content Placeholder 5">
            <a:extLst>
              <a:ext uri="{FF2B5EF4-FFF2-40B4-BE49-F238E27FC236}">
                <a16:creationId xmlns:a16="http://schemas.microsoft.com/office/drawing/2014/main" id="{FACDC936-FF5E-4F85-BE50-DDDF7DE7882A}"/>
              </a:ext>
            </a:extLst>
          </p:cNvPr>
          <p:cNvPicPr>
            <a:picLocks noGrp="1" noChangeAspect="1"/>
          </p:cNvPicPr>
          <p:nvPr>
            <p:ph idx="1"/>
          </p:nvPr>
        </p:nvPicPr>
        <p:blipFill>
          <a:blip r:embed="rId2"/>
          <a:stretch>
            <a:fillRect/>
          </a:stretch>
        </p:blipFill>
        <p:spPr>
          <a:xfrm>
            <a:off x="5707626" y="1785759"/>
            <a:ext cx="6017040" cy="3833377"/>
          </a:xfrm>
        </p:spPr>
      </p:pic>
      <p:sp>
        <p:nvSpPr>
          <p:cNvPr id="4" name="Text Placeholder 3">
            <a:extLst>
              <a:ext uri="{FF2B5EF4-FFF2-40B4-BE49-F238E27FC236}">
                <a16:creationId xmlns:a16="http://schemas.microsoft.com/office/drawing/2014/main" id="{A0E33899-383D-4391-99CC-69EBF90BDF02}"/>
              </a:ext>
            </a:extLst>
          </p:cNvPr>
          <p:cNvSpPr>
            <a:spLocks noGrp="1"/>
          </p:cNvSpPr>
          <p:nvPr>
            <p:ph type="body" sz="half" idx="2"/>
          </p:nvPr>
        </p:nvSpPr>
        <p:spPr>
          <a:xfrm>
            <a:off x="685800" y="2827176"/>
            <a:ext cx="4114800" cy="3391508"/>
          </a:xfrm>
        </p:spPr>
        <p:txBody>
          <a:bodyPr>
            <a:normAutofit fontScale="62500" lnSpcReduction="20000"/>
          </a:bodyPr>
          <a:lstStyle/>
          <a:p>
            <a:endParaRPr lang="en-US" sz="2400" dirty="0"/>
          </a:p>
          <a:p>
            <a:pPr marL="342900" indent="-342900">
              <a:buFont typeface="Arial" panose="020B0604020202020204" pitchFamily="34" charset="0"/>
              <a:buChar char="•"/>
            </a:pPr>
            <a:r>
              <a:rPr lang="en-US" sz="3200" dirty="0"/>
              <a:t>Extreme dimness</a:t>
            </a:r>
          </a:p>
          <a:p>
            <a:pPr marL="342900" indent="-342900">
              <a:buFont typeface="Arial" panose="020B0604020202020204" pitchFamily="34" charset="0"/>
              <a:buChar char="•"/>
            </a:pPr>
            <a:r>
              <a:rPr lang="en-US" sz="3200" dirty="0"/>
              <a:t>May be below detectable infrared limit of 150 K</a:t>
            </a:r>
          </a:p>
          <a:p>
            <a:pPr marL="342900" indent="-342900">
              <a:buFont typeface="Arial" panose="020B0604020202020204" pitchFamily="34" charset="0"/>
              <a:buChar char="•"/>
            </a:pPr>
            <a:r>
              <a:rPr lang="en-US" sz="3200" dirty="0"/>
              <a:t>Shielded EM signals</a:t>
            </a:r>
          </a:p>
          <a:p>
            <a:pPr marL="342900" indent="-342900">
              <a:buFont typeface="Arial" panose="020B0604020202020204" pitchFamily="34" charset="0"/>
              <a:buChar char="•"/>
            </a:pPr>
            <a:r>
              <a:rPr lang="en-US" sz="3200" dirty="0"/>
              <a:t>Proper motion too small</a:t>
            </a:r>
          </a:p>
          <a:p>
            <a:pPr marL="342900" indent="-342900">
              <a:buFont typeface="Arial" panose="020B0604020202020204" pitchFamily="34" charset="0"/>
              <a:buChar char="•"/>
            </a:pPr>
            <a:r>
              <a:rPr lang="en-US" sz="3200" dirty="0"/>
              <a:t>Confused with KBO bodies</a:t>
            </a:r>
          </a:p>
          <a:p>
            <a:pPr marL="342900" indent="-342900">
              <a:buFont typeface="Arial" panose="020B0604020202020204" pitchFamily="34" charset="0"/>
              <a:buChar char="•"/>
            </a:pPr>
            <a:r>
              <a:rPr lang="en-US" sz="3200" dirty="0"/>
              <a:t>Photometry impossible</a:t>
            </a:r>
          </a:p>
          <a:p>
            <a:pPr marL="342900" indent="-342900">
              <a:buFont typeface="Arial" panose="020B0604020202020204" pitchFamily="34" charset="0"/>
              <a:buChar char="•"/>
            </a:pPr>
            <a:r>
              <a:rPr lang="en-US" sz="3200" dirty="0"/>
              <a:t>Believing that locations of candidates are anomalous errors</a:t>
            </a:r>
          </a:p>
          <a:p>
            <a:endParaRPr lang="en-US" sz="2400" dirty="0"/>
          </a:p>
        </p:txBody>
      </p:sp>
      <p:sp>
        <p:nvSpPr>
          <p:cNvPr id="3" name="Footer Placeholder 2">
            <a:extLst>
              <a:ext uri="{FF2B5EF4-FFF2-40B4-BE49-F238E27FC236}">
                <a16:creationId xmlns:a16="http://schemas.microsoft.com/office/drawing/2014/main" id="{451DD066-3322-41E6-9FF1-3C48456B3C3F}"/>
              </a:ext>
            </a:extLst>
          </p:cNvPr>
          <p:cNvSpPr>
            <a:spLocks noGrp="1"/>
          </p:cNvSpPr>
          <p:nvPr>
            <p:ph type="ftr" sz="quarter" idx="11"/>
          </p:nvPr>
        </p:nvSpPr>
        <p:spPr/>
        <p:txBody>
          <a:bodyPr/>
          <a:lstStyle/>
          <a:p>
            <a:r>
              <a:rPr lang="en-US"/>
              <a:t>Copyright © 2019 Douglas B. Ettinger. All rights reserved.              Revised 2/19/2019</a:t>
            </a:r>
            <a:endParaRPr lang="en-US" dirty="0"/>
          </a:p>
        </p:txBody>
      </p:sp>
    </p:spTree>
    <p:extLst>
      <p:ext uri="{BB962C8B-B14F-4D97-AF65-F5344CB8AC3E}">
        <p14:creationId xmlns:p14="http://schemas.microsoft.com/office/powerpoint/2010/main" val="3165197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BEE82-72A9-4A99-A16A-224B6E4C8C48}"/>
              </a:ext>
            </a:extLst>
          </p:cNvPr>
          <p:cNvSpPr>
            <a:spLocks noGrp="1"/>
          </p:cNvSpPr>
          <p:nvPr>
            <p:ph type="title"/>
          </p:nvPr>
        </p:nvSpPr>
        <p:spPr/>
        <p:txBody>
          <a:bodyPr/>
          <a:lstStyle/>
          <a:p>
            <a:r>
              <a:rPr lang="en-US" dirty="0"/>
              <a:t>Detectable infrared limit of 150k is problematic </a:t>
            </a:r>
          </a:p>
        </p:txBody>
      </p:sp>
      <p:sp>
        <p:nvSpPr>
          <p:cNvPr id="3" name="Content Placeholder 2">
            <a:extLst>
              <a:ext uri="{FF2B5EF4-FFF2-40B4-BE49-F238E27FC236}">
                <a16:creationId xmlns:a16="http://schemas.microsoft.com/office/drawing/2014/main" id="{B7F39DF1-2E6C-4F2A-8CBB-F94EC2FC20C9}"/>
              </a:ext>
            </a:extLst>
          </p:cNvPr>
          <p:cNvSpPr>
            <a:spLocks noGrp="1"/>
          </p:cNvSpPr>
          <p:nvPr>
            <p:ph idx="1"/>
          </p:nvPr>
        </p:nvSpPr>
        <p:spPr>
          <a:xfrm>
            <a:off x="685800" y="2194560"/>
            <a:ext cx="10820400" cy="4355530"/>
          </a:xfrm>
        </p:spPr>
        <p:txBody>
          <a:bodyPr>
            <a:normAutofit/>
          </a:bodyPr>
          <a:lstStyle/>
          <a:p>
            <a:r>
              <a:rPr lang="en-US" sz="2400" dirty="0"/>
              <a:t>Jupiter surface temperature ranges from 112K to 165K.</a:t>
            </a:r>
          </a:p>
          <a:p>
            <a:endParaRPr lang="en-US" dirty="0"/>
          </a:p>
          <a:p>
            <a:r>
              <a:rPr lang="en-US" sz="2400" dirty="0"/>
              <a:t>Y-dwarf stars discovered at 298K or 77º</a:t>
            </a:r>
            <a:r>
              <a:rPr lang="en-US" sz="2400" baseline="30000" dirty="0"/>
              <a:t> </a:t>
            </a:r>
            <a:r>
              <a:rPr lang="en-US" sz="2400" baseline="-25000" dirty="0"/>
              <a:t> </a:t>
            </a:r>
            <a:r>
              <a:rPr lang="en-US" sz="2400" dirty="0"/>
              <a:t>(cool as the human body). </a:t>
            </a:r>
          </a:p>
          <a:p>
            <a:pPr marL="0" indent="0">
              <a:buNone/>
            </a:pPr>
            <a:endParaRPr lang="en-US" dirty="0"/>
          </a:p>
          <a:p>
            <a:r>
              <a:rPr lang="en-US" sz="2400" dirty="0"/>
              <a:t>Typical asteroid such as Vesta range from 213K to 403K.</a:t>
            </a:r>
          </a:p>
          <a:p>
            <a:endParaRPr lang="en-US" sz="2400" dirty="0"/>
          </a:p>
          <a:p>
            <a:r>
              <a:rPr lang="en-US" sz="2400" dirty="0"/>
              <a:t>Discovered typical brown dwarfs range from 750K to 2200K. </a:t>
            </a:r>
          </a:p>
          <a:p>
            <a:endParaRPr lang="en-US" dirty="0"/>
          </a:p>
          <a:p>
            <a:r>
              <a:rPr lang="en-US" sz="2400" dirty="0"/>
              <a:t>Interstellar extinction which is surrounding dust can reduce stellar temperature and total luminosity.</a:t>
            </a:r>
          </a:p>
        </p:txBody>
      </p:sp>
      <p:sp>
        <p:nvSpPr>
          <p:cNvPr id="4" name="Footer Placeholder 3">
            <a:extLst>
              <a:ext uri="{FF2B5EF4-FFF2-40B4-BE49-F238E27FC236}">
                <a16:creationId xmlns:a16="http://schemas.microsoft.com/office/drawing/2014/main" id="{D6CB6952-12C7-4347-94C4-6AB592145C37}"/>
              </a:ext>
            </a:extLst>
          </p:cNvPr>
          <p:cNvSpPr>
            <a:spLocks noGrp="1"/>
          </p:cNvSpPr>
          <p:nvPr>
            <p:ph type="ftr" sz="quarter" idx="11"/>
          </p:nvPr>
        </p:nvSpPr>
        <p:spPr/>
        <p:txBody>
          <a:bodyPr/>
          <a:lstStyle/>
          <a:p>
            <a:r>
              <a:rPr lang="en-US"/>
              <a:t>Copyright © 2019 Douglas B. Ettinger. All rights reserved.              Revised 2/19/2019</a:t>
            </a:r>
            <a:endParaRPr lang="en-US" dirty="0"/>
          </a:p>
        </p:txBody>
      </p:sp>
    </p:spTree>
    <p:extLst>
      <p:ext uri="{BB962C8B-B14F-4D97-AF65-F5344CB8AC3E}">
        <p14:creationId xmlns:p14="http://schemas.microsoft.com/office/powerpoint/2010/main" val="11474681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0D1A9-8038-41CD-92C5-7CE91086655A}"/>
              </a:ext>
            </a:extLst>
          </p:cNvPr>
          <p:cNvSpPr>
            <a:spLocks noGrp="1"/>
          </p:cNvSpPr>
          <p:nvPr>
            <p:ph type="title"/>
          </p:nvPr>
        </p:nvSpPr>
        <p:spPr>
          <a:xfrm>
            <a:off x="685800" y="1524000"/>
            <a:ext cx="6873240" cy="1135224"/>
          </a:xfrm>
        </p:spPr>
        <p:txBody>
          <a:bodyPr/>
          <a:lstStyle/>
          <a:p>
            <a:pPr algn="ctr"/>
            <a:r>
              <a:rPr lang="en-US" dirty="0"/>
              <a:t>Interstellar extinction or corona envelop</a:t>
            </a:r>
          </a:p>
        </p:txBody>
      </p:sp>
      <p:pic>
        <p:nvPicPr>
          <p:cNvPr id="6" name="Picture Placeholder 5">
            <a:extLst>
              <a:ext uri="{FF2B5EF4-FFF2-40B4-BE49-F238E27FC236}">
                <a16:creationId xmlns:a16="http://schemas.microsoft.com/office/drawing/2014/main" id="{C4F73527-450F-4287-9B4B-CD053E00F3F8}"/>
              </a:ext>
            </a:extLst>
          </p:cNvPr>
          <p:cNvPicPr>
            <a:picLocks noGrp="1" noChangeAspect="1"/>
          </p:cNvPicPr>
          <p:nvPr>
            <p:ph type="pic" idx="1"/>
          </p:nvPr>
        </p:nvPicPr>
        <p:blipFill>
          <a:blip r:embed="rId2"/>
          <a:srcRect l="29394" r="29394"/>
          <a:stretch>
            <a:fillRect/>
          </a:stretch>
        </p:blipFill>
        <p:spPr/>
      </p:pic>
      <p:sp>
        <p:nvSpPr>
          <p:cNvPr id="4" name="Text Placeholder 3">
            <a:extLst>
              <a:ext uri="{FF2B5EF4-FFF2-40B4-BE49-F238E27FC236}">
                <a16:creationId xmlns:a16="http://schemas.microsoft.com/office/drawing/2014/main" id="{8616CABD-E7A9-4495-85F2-03D705892A20}"/>
              </a:ext>
            </a:extLst>
          </p:cNvPr>
          <p:cNvSpPr>
            <a:spLocks noGrp="1"/>
          </p:cNvSpPr>
          <p:nvPr>
            <p:ph type="body" sz="half" idx="2"/>
          </p:nvPr>
        </p:nvSpPr>
        <p:spPr>
          <a:xfrm>
            <a:off x="685800" y="2836507"/>
            <a:ext cx="6873240" cy="3554962"/>
          </a:xfrm>
        </p:spPr>
        <p:txBody>
          <a:bodyPr>
            <a:normAutofit fontScale="85000" lnSpcReduction="20000"/>
          </a:bodyPr>
          <a:lstStyle/>
          <a:p>
            <a:endParaRPr lang="en-US" dirty="0"/>
          </a:p>
          <a:p>
            <a:pPr marL="457200" indent="-457200">
              <a:buFont typeface="Arial" panose="020B0604020202020204" pitchFamily="34" charset="0"/>
              <a:buChar char="•"/>
            </a:pPr>
            <a:r>
              <a:rPr lang="en-US" sz="2600" dirty="0"/>
              <a:t>Masking of EM signals which include reduced light and heat.</a:t>
            </a:r>
          </a:p>
          <a:p>
            <a:pPr marL="457200" indent="-457200">
              <a:buFont typeface="Arial" panose="020B0604020202020204" pitchFamily="34" charset="0"/>
              <a:buChar char="•"/>
            </a:pPr>
            <a:endParaRPr lang="en-US" sz="2600" dirty="0"/>
          </a:p>
          <a:p>
            <a:pPr marL="457200" indent="-457200">
              <a:buFont typeface="Arial" panose="020B0604020202020204" pitchFamily="34" charset="0"/>
              <a:buChar char="•"/>
            </a:pPr>
            <a:r>
              <a:rPr lang="en-US" sz="2600" dirty="0"/>
              <a:t>Does not allow photometry for brightness measurements for determining distance and compositional properties.</a:t>
            </a:r>
          </a:p>
          <a:p>
            <a:pPr marL="457200" indent="-457200">
              <a:buFont typeface="Arial" panose="020B0604020202020204" pitchFamily="34" charset="0"/>
              <a:buChar char="•"/>
            </a:pPr>
            <a:endParaRPr lang="en-US" sz="2600" dirty="0"/>
          </a:p>
          <a:p>
            <a:pPr marL="457200" indent="-457200">
              <a:buFont typeface="Arial" panose="020B0604020202020204" pitchFamily="34" charset="0"/>
              <a:buChar char="•"/>
            </a:pPr>
            <a:r>
              <a:rPr lang="en-US" sz="2600" dirty="0"/>
              <a:t>Does not allow for parallax and astrometry studies which measure distances because there is not enough light and proper motion.</a:t>
            </a:r>
          </a:p>
        </p:txBody>
      </p:sp>
      <p:sp>
        <p:nvSpPr>
          <p:cNvPr id="3" name="Footer Placeholder 2">
            <a:extLst>
              <a:ext uri="{FF2B5EF4-FFF2-40B4-BE49-F238E27FC236}">
                <a16:creationId xmlns:a16="http://schemas.microsoft.com/office/drawing/2014/main" id="{768D60FD-A5C0-4A4E-9070-EEE0D0C56502}"/>
              </a:ext>
            </a:extLst>
          </p:cNvPr>
          <p:cNvSpPr>
            <a:spLocks noGrp="1"/>
          </p:cNvSpPr>
          <p:nvPr>
            <p:ph type="ftr" sz="quarter" idx="11"/>
          </p:nvPr>
        </p:nvSpPr>
        <p:spPr/>
        <p:txBody>
          <a:bodyPr/>
          <a:lstStyle/>
          <a:p>
            <a:r>
              <a:rPr lang="en-US"/>
              <a:t>Copyright © 2019 Douglas B. Ettinger. All rights reserved.              Revised 2/19/2019</a:t>
            </a:r>
            <a:endParaRPr lang="en-US" dirty="0"/>
          </a:p>
        </p:txBody>
      </p:sp>
    </p:spTree>
    <p:extLst>
      <p:ext uri="{BB962C8B-B14F-4D97-AF65-F5344CB8AC3E}">
        <p14:creationId xmlns:p14="http://schemas.microsoft.com/office/powerpoint/2010/main" val="22411568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8B515-F130-404C-839A-340A0D25D49B}"/>
              </a:ext>
            </a:extLst>
          </p:cNvPr>
          <p:cNvSpPr>
            <a:spLocks noGrp="1"/>
          </p:cNvSpPr>
          <p:nvPr>
            <p:ph type="title"/>
          </p:nvPr>
        </p:nvSpPr>
        <p:spPr/>
        <p:txBody>
          <a:bodyPr>
            <a:normAutofit fontScale="90000"/>
          </a:bodyPr>
          <a:lstStyle/>
          <a:p>
            <a:r>
              <a:rPr lang="en-US" dirty="0"/>
              <a:t>Nemesis is predicted to have an extreme elongated and inclined orbit</a:t>
            </a:r>
          </a:p>
        </p:txBody>
      </p:sp>
      <p:pic>
        <p:nvPicPr>
          <p:cNvPr id="5" name="Content Placeholder 4">
            <a:extLst>
              <a:ext uri="{FF2B5EF4-FFF2-40B4-BE49-F238E27FC236}">
                <a16:creationId xmlns:a16="http://schemas.microsoft.com/office/drawing/2014/main" id="{B70A1680-BB72-4C68-9CA4-A83F36E4C2B3}"/>
              </a:ext>
            </a:extLst>
          </p:cNvPr>
          <p:cNvPicPr>
            <a:picLocks noGrp="1" noChangeAspect="1"/>
          </p:cNvPicPr>
          <p:nvPr>
            <p:ph idx="1"/>
          </p:nvPr>
        </p:nvPicPr>
        <p:blipFill>
          <a:blip r:embed="rId2"/>
          <a:stretch>
            <a:fillRect/>
          </a:stretch>
        </p:blipFill>
        <p:spPr>
          <a:xfrm>
            <a:off x="4879910" y="933061"/>
            <a:ext cx="6346227" cy="5197151"/>
          </a:xfrm>
          <a:prstGeom prst="rect">
            <a:avLst/>
          </a:prstGeom>
        </p:spPr>
      </p:pic>
      <p:sp>
        <p:nvSpPr>
          <p:cNvPr id="4" name="Text Placeholder 3">
            <a:extLst>
              <a:ext uri="{FF2B5EF4-FFF2-40B4-BE49-F238E27FC236}">
                <a16:creationId xmlns:a16="http://schemas.microsoft.com/office/drawing/2014/main" id="{B7A9FA28-18CA-4A0A-8A70-441D6BCB8CBD}"/>
              </a:ext>
            </a:extLst>
          </p:cNvPr>
          <p:cNvSpPr>
            <a:spLocks noGrp="1"/>
          </p:cNvSpPr>
          <p:nvPr>
            <p:ph type="body" sz="half" idx="2"/>
          </p:nvPr>
        </p:nvSpPr>
        <p:spPr/>
        <p:txBody>
          <a:bodyPr/>
          <a:lstStyle/>
          <a:p>
            <a:endParaRPr lang="en-US" dirty="0"/>
          </a:p>
          <a:p>
            <a:r>
              <a:rPr lang="en-US" sz="2400" dirty="0"/>
              <a:t>A computerized algorithm for detecting its proper motion is almost impossible.</a:t>
            </a:r>
          </a:p>
          <a:p>
            <a:endParaRPr lang="en-US" sz="2400" dirty="0"/>
          </a:p>
          <a:p>
            <a:r>
              <a:rPr lang="en-US" sz="2400" dirty="0"/>
              <a:t>No parallax studies can be made</a:t>
            </a:r>
            <a:r>
              <a:rPr lang="en-US" dirty="0"/>
              <a:t>.</a:t>
            </a:r>
          </a:p>
        </p:txBody>
      </p:sp>
      <p:sp>
        <p:nvSpPr>
          <p:cNvPr id="3" name="Footer Placeholder 2">
            <a:extLst>
              <a:ext uri="{FF2B5EF4-FFF2-40B4-BE49-F238E27FC236}">
                <a16:creationId xmlns:a16="http://schemas.microsoft.com/office/drawing/2014/main" id="{6D2F597E-9D8A-4E6D-9546-A33F20C1FAEF}"/>
              </a:ext>
            </a:extLst>
          </p:cNvPr>
          <p:cNvSpPr>
            <a:spLocks noGrp="1"/>
          </p:cNvSpPr>
          <p:nvPr>
            <p:ph type="ftr" sz="quarter" idx="11"/>
          </p:nvPr>
        </p:nvSpPr>
        <p:spPr/>
        <p:txBody>
          <a:bodyPr/>
          <a:lstStyle/>
          <a:p>
            <a:r>
              <a:rPr lang="en-US"/>
              <a:t>Copyright © 2019 Douglas B. Ettinger. All rights reserved.              Revised 2/19/2019</a:t>
            </a:r>
            <a:endParaRPr lang="en-US" dirty="0"/>
          </a:p>
        </p:txBody>
      </p:sp>
    </p:spTree>
    <p:extLst>
      <p:ext uri="{BB962C8B-B14F-4D97-AF65-F5344CB8AC3E}">
        <p14:creationId xmlns:p14="http://schemas.microsoft.com/office/powerpoint/2010/main" val="13556748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EB153-0047-4217-855F-B2DB6F252C95}"/>
              </a:ext>
            </a:extLst>
          </p:cNvPr>
          <p:cNvSpPr>
            <a:spLocks noGrp="1"/>
          </p:cNvSpPr>
          <p:nvPr>
            <p:ph type="title"/>
          </p:nvPr>
        </p:nvSpPr>
        <p:spPr/>
        <p:txBody>
          <a:bodyPr/>
          <a:lstStyle/>
          <a:p>
            <a:r>
              <a:rPr lang="en-US" dirty="0"/>
              <a:t>Predictions for the Nemesis sister star</a:t>
            </a:r>
          </a:p>
        </p:txBody>
      </p:sp>
      <p:sp>
        <p:nvSpPr>
          <p:cNvPr id="3" name="Content Placeholder 2">
            <a:extLst>
              <a:ext uri="{FF2B5EF4-FFF2-40B4-BE49-F238E27FC236}">
                <a16:creationId xmlns:a16="http://schemas.microsoft.com/office/drawing/2014/main" id="{7571069A-80FB-48AB-9B05-06AC0E270315}"/>
              </a:ext>
            </a:extLst>
          </p:cNvPr>
          <p:cNvSpPr>
            <a:spLocks noGrp="1"/>
          </p:cNvSpPr>
          <p:nvPr>
            <p:ph sz="half" idx="1"/>
          </p:nvPr>
        </p:nvSpPr>
        <p:spPr>
          <a:xfrm>
            <a:off x="685800" y="2194559"/>
            <a:ext cx="5334000" cy="4452047"/>
          </a:xfrm>
        </p:spPr>
        <p:txBody>
          <a:bodyPr>
            <a:normAutofit lnSpcReduction="10000"/>
          </a:bodyPr>
          <a:lstStyle/>
          <a:p>
            <a:pPr marL="457200" indent="-457200">
              <a:buFont typeface="+mj-lt"/>
              <a:buAutoNum type="arabicPeriod"/>
            </a:pPr>
            <a:r>
              <a:rPr lang="en-US" dirty="0"/>
              <a:t>Brown dwarf star that is highly electrical and magnetic.</a:t>
            </a:r>
          </a:p>
          <a:p>
            <a:pPr marL="457200" indent="-457200">
              <a:buFont typeface="+mj-lt"/>
              <a:buAutoNum type="arabicPeriod"/>
            </a:pPr>
            <a:endParaRPr lang="en-US" dirty="0"/>
          </a:p>
          <a:p>
            <a:pPr marL="457200" indent="-457200">
              <a:buFont typeface="+mj-lt"/>
              <a:buAutoNum type="arabicPeriod"/>
            </a:pPr>
            <a:r>
              <a:rPr lang="en-US" dirty="0"/>
              <a:t>Has its own planets shielded inside a dusty corona. </a:t>
            </a:r>
          </a:p>
          <a:p>
            <a:pPr marL="457200" indent="-457200">
              <a:buFont typeface="+mj-lt"/>
              <a:buAutoNum type="arabicPeriod"/>
            </a:pPr>
            <a:endParaRPr lang="en-US" dirty="0"/>
          </a:p>
          <a:p>
            <a:pPr marL="457200" indent="-457200">
              <a:buFont typeface="+mj-lt"/>
              <a:buAutoNum type="arabicPeriod"/>
            </a:pPr>
            <a:r>
              <a:rPr lang="en-US" dirty="0"/>
              <a:t>Inclined, elongated orbit now present in the southern hemisphere.</a:t>
            </a:r>
          </a:p>
          <a:p>
            <a:pPr marL="457200" indent="-457200">
              <a:buFont typeface="+mj-lt"/>
              <a:buAutoNum type="arabicPeriod"/>
            </a:pPr>
            <a:endParaRPr lang="en-US" dirty="0"/>
          </a:p>
          <a:p>
            <a:pPr marL="457200" indent="-457200">
              <a:buFont typeface="+mj-lt"/>
              <a:buAutoNum type="arabicPeriod"/>
            </a:pPr>
            <a:r>
              <a:rPr lang="en-US" dirty="0"/>
              <a:t>Approx. 3600-year orbital period taken from an ancient Sumerian epic translated from clay tablets.</a:t>
            </a:r>
          </a:p>
        </p:txBody>
      </p:sp>
      <p:sp>
        <p:nvSpPr>
          <p:cNvPr id="4" name="Content Placeholder 3">
            <a:extLst>
              <a:ext uri="{FF2B5EF4-FFF2-40B4-BE49-F238E27FC236}">
                <a16:creationId xmlns:a16="http://schemas.microsoft.com/office/drawing/2014/main" id="{6212703C-F760-46AE-A582-8FC49870D3BF}"/>
              </a:ext>
            </a:extLst>
          </p:cNvPr>
          <p:cNvSpPr>
            <a:spLocks noGrp="1"/>
          </p:cNvSpPr>
          <p:nvPr>
            <p:ph sz="half" idx="2"/>
          </p:nvPr>
        </p:nvSpPr>
        <p:spPr/>
        <p:txBody>
          <a:bodyPr>
            <a:normAutofit lnSpcReduction="10000"/>
          </a:bodyPr>
          <a:lstStyle/>
          <a:p>
            <a:pPr marL="457200" indent="-457200">
              <a:buFont typeface="+mj-lt"/>
              <a:buAutoNum type="arabicPeriod" startAt="5"/>
            </a:pPr>
            <a:r>
              <a:rPr lang="en-US" dirty="0"/>
              <a:t>Periapsis or closest approach  to the Sun is 2.7 to 5 AU.</a:t>
            </a:r>
          </a:p>
          <a:p>
            <a:pPr marL="457200" indent="-457200">
              <a:buFont typeface="+mj-lt"/>
              <a:buAutoNum type="arabicPeriod" startAt="5"/>
            </a:pPr>
            <a:endParaRPr lang="en-US" dirty="0"/>
          </a:p>
          <a:p>
            <a:pPr marL="457200" indent="-457200">
              <a:buFont typeface="+mj-lt"/>
              <a:buAutoNum type="arabicPeriod" startAt="5"/>
            </a:pPr>
            <a:r>
              <a:rPr lang="en-US" dirty="0"/>
              <a:t>Caused the Main Belt of asteroids and other asteroids and comets.</a:t>
            </a:r>
          </a:p>
          <a:p>
            <a:pPr marL="457200" indent="-457200">
              <a:buFont typeface="+mj-lt"/>
              <a:buAutoNum type="arabicPeriod" startAt="5"/>
            </a:pPr>
            <a:endParaRPr lang="en-US" dirty="0"/>
          </a:p>
          <a:p>
            <a:pPr marL="457200" indent="-457200">
              <a:buFont typeface="+mj-lt"/>
              <a:buAutoNum type="arabicPeriod" startAt="5"/>
            </a:pPr>
            <a:r>
              <a:rPr lang="en-US" dirty="0"/>
              <a:t>Apoapsis is about 470 AU with its last visit in 1300 AD.</a:t>
            </a:r>
          </a:p>
          <a:p>
            <a:pPr marL="457200" indent="-457200">
              <a:buFont typeface="+mj-lt"/>
              <a:buAutoNum type="arabicPeriod" startAt="5"/>
            </a:pPr>
            <a:endParaRPr lang="en-US" dirty="0"/>
          </a:p>
          <a:p>
            <a:pPr marL="457200" indent="-457200">
              <a:buFont typeface="+mj-lt"/>
              <a:buAutoNum type="arabicPeriod" startAt="5"/>
            </a:pPr>
            <a:r>
              <a:rPr lang="en-US" dirty="0"/>
              <a:t>Caused the Holocene extinction event and the Great Deluge</a:t>
            </a:r>
          </a:p>
        </p:txBody>
      </p:sp>
      <p:sp>
        <p:nvSpPr>
          <p:cNvPr id="5" name="Footer Placeholder 4">
            <a:extLst>
              <a:ext uri="{FF2B5EF4-FFF2-40B4-BE49-F238E27FC236}">
                <a16:creationId xmlns:a16="http://schemas.microsoft.com/office/drawing/2014/main" id="{1049E512-7A1B-4F20-9D18-AAEAEDB52E05}"/>
              </a:ext>
            </a:extLst>
          </p:cNvPr>
          <p:cNvSpPr>
            <a:spLocks noGrp="1"/>
          </p:cNvSpPr>
          <p:nvPr>
            <p:ph type="ftr" sz="quarter" idx="11"/>
          </p:nvPr>
        </p:nvSpPr>
        <p:spPr/>
        <p:txBody>
          <a:bodyPr/>
          <a:lstStyle/>
          <a:p>
            <a:r>
              <a:rPr lang="en-US"/>
              <a:t>Copyright © 2019 Douglas B. Ettinger. All rights reserved.              Revised 2/19/2019</a:t>
            </a:r>
            <a:endParaRPr lang="en-US" dirty="0"/>
          </a:p>
        </p:txBody>
      </p:sp>
    </p:spTree>
    <p:extLst>
      <p:ext uri="{BB962C8B-B14F-4D97-AF65-F5344CB8AC3E}">
        <p14:creationId xmlns:p14="http://schemas.microsoft.com/office/powerpoint/2010/main" val="2702838379"/>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FE1EB5C7-81A8-4CBA-AE6E-B3BF73DC38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TM04033937[[fn=Vapor Trail]]</Template>
  <TotalTime>16655</TotalTime>
  <Words>2133</Words>
  <Application>Microsoft Office PowerPoint</Application>
  <PresentationFormat>Widescreen</PresentationFormat>
  <Paragraphs>213</Paragraphs>
  <Slides>31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Century Gothic</vt:lpstr>
      <vt:lpstr>Vapor Trail</vt:lpstr>
      <vt:lpstr>Mankind’s Chaotic and Mysterious past</vt:lpstr>
      <vt:lpstr>Why do astrophysicists suspect another gravitationally connected star ?</vt:lpstr>
      <vt:lpstr>Nemesis theorized as Brown dwarf star with dim, cool corona</vt:lpstr>
      <vt:lpstr>Nemesis possibly brought or perturbed Kuiper belt Objects</vt:lpstr>
      <vt:lpstr>Detection is very difficult</vt:lpstr>
      <vt:lpstr>Detectable infrared limit of 150k is problematic </vt:lpstr>
      <vt:lpstr>Interstellar extinction or corona envelop</vt:lpstr>
      <vt:lpstr>Nemesis is predicted to have an extreme elongated and inclined orbit</vt:lpstr>
      <vt:lpstr>Predictions for the Nemesis sister star</vt:lpstr>
      <vt:lpstr>Orbital path determined by Kepler’s Laws and orbital Mechanics</vt:lpstr>
      <vt:lpstr>Ellipse Parameters used in orbital mechanics</vt:lpstr>
      <vt:lpstr>Version #1 with periapsis at 2 AU</vt:lpstr>
      <vt:lpstr>Version #2 with periapsis at 3 AU</vt:lpstr>
      <vt:lpstr>Version #3 with periapsis at 30 AU</vt:lpstr>
      <vt:lpstr>Nemesis can answer many mysteries of Mankind’s Past</vt:lpstr>
      <vt:lpstr>Why are there changing climates and periods of glaciation?</vt:lpstr>
      <vt:lpstr>Why are there so many failed civilizations?</vt:lpstr>
      <vt:lpstr>  What caused the Holocene extinction event 11,500 years ago?</vt:lpstr>
      <vt:lpstr>What caused the crustal/mantle shell to rotate about the Earth’s spin axis and change its geoid and polar locations?</vt:lpstr>
      <vt:lpstr>A Plasma arc blast on the pole and strong solar winds combined with a Mega-Cme washing over the Earth’s magnetosphere </vt:lpstr>
      <vt:lpstr>What caused the mythical global flood believed to now be real?</vt:lpstr>
      <vt:lpstr>Why do the magnetic poles differ from the true poles?</vt:lpstr>
      <vt:lpstr>Why are there so many ancient symbols and traditions that account for a second star? </vt:lpstr>
      <vt:lpstr>Why are there worldwide petroglyphs that record high energy plasma displays seen in ancient skies?</vt:lpstr>
      <vt:lpstr>A mega-CME washed over Earth’s magnetosphere and compressed it against the ionosphere</vt:lpstr>
      <vt:lpstr>The evidence for a visiting Nemesis star keeps mounting </vt:lpstr>
      <vt:lpstr>Typical landscapes on Mars appear as plasma arc strikes made by a close encounter</vt:lpstr>
      <vt:lpstr>Prolific Blueberries or hematite concretions photographed by Mars land-rover, opportunity </vt:lpstr>
      <vt:lpstr>Is mankind ready for another visit by Nemesis?</vt:lpstr>
      <vt:lpstr>Mankind’s Chaotic and Mysterious past</vt:lpstr>
      <vt:lpstr>Music by Vangelis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Mankind’s Chaotic and Mysterious past</dc:title>
  <dc:creator>Douglas Ettinger</dc:creator>
  <cp:lastModifiedBy>Jan Pini</cp:lastModifiedBy>
  <cp:revision>95</cp:revision>
  <dcterms:created xsi:type="dcterms:W3CDTF">2019-01-18T20:35:20Z</dcterms:created>
  <dcterms:modified xsi:type="dcterms:W3CDTF">2019-02-19T20:09:55Z</dcterms:modified>
</cp:coreProperties>
</file>