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16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71024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uEdq1kv/XewocE/8c3q6g==" hashData="aNx5Mz3e6OhlyJKx+j9K2iKz7i9DeItjjZf6CbyI5ElAXuvZPLEpWTihLvo2TTdYCAa4Rx5TswEPd8z+4Ujk1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6570" autoAdjust="0"/>
  </p:normalViewPr>
  <p:slideViewPr>
    <p:cSldViewPr>
      <p:cViewPr varScale="1">
        <p:scale>
          <a:sx n="64" d="100"/>
          <a:sy n="64" d="100"/>
        </p:scale>
        <p:origin x="82" y="5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2232" y="-78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C380CA6D-3E07-482F-B060-86E54CD6BBB8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4F29B318-5383-4456-911F-2923572C83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0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5455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103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099202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3719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0859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954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78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9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1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96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930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0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852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5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2"/>
            <a:ext cx="6887389" cy="383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62563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208" y="6256333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44D89-8E09-4D41-BE31-67F15778E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25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The Connection Between Nutrition, Cancer, and Long Term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20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19DD-64B8-483E-A7D0-F0FE4794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1997 Healthcare Expenditures Per </a:t>
            </a:r>
            <a:br>
              <a:rPr lang="en-US" dirty="0"/>
            </a:br>
            <a:r>
              <a:rPr lang="en-US" dirty="0"/>
              <a:t>Person in US$ Highest in 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B31F23-16DB-4C33-98E5-756CBC7C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B487A-7CAC-4529-894C-8547693E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18509-2E37-44BE-9420-C7FA28FF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2" descr="C:\Users\Dougl\Documents\Health Care Expenditures.jpg">
            <a:extLst>
              <a:ext uri="{FF2B5EF4-FFF2-40B4-BE49-F238E27FC236}">
                <a16:creationId xmlns:a16="http://schemas.microsoft.com/office/drawing/2014/main" id="{2D851EEE-1885-41ED-9318-4509B1AB9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12179" r="6667" b="11033"/>
          <a:stretch/>
        </p:blipFill>
        <p:spPr bwMode="auto">
          <a:xfrm>
            <a:off x="1536605" y="2043096"/>
            <a:ext cx="6070789" cy="42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25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B0AA-C916-4A38-B392-911F2CB5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of US GDP Spent on Healthcare Rising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1FEBD-1DBC-4084-903A-F3EF2530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58377-D098-4AE3-A69F-FADE1DF4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0F8DB-2F74-4548-8649-BA0547B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2" descr="C:\Users\Dougl\Documents\Health Care as % of US GDP.jpg">
            <a:extLst>
              <a:ext uri="{FF2B5EF4-FFF2-40B4-BE49-F238E27FC236}">
                <a16:creationId xmlns:a16="http://schemas.microsoft.com/office/drawing/2014/main" id="{B41BFD36-5909-4B47-AE70-A0C57CF35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4472" r="7500" b="17909"/>
          <a:stretch/>
        </p:blipFill>
        <p:spPr bwMode="auto">
          <a:xfrm>
            <a:off x="990600" y="2064621"/>
            <a:ext cx="6553200" cy="420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9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544B-F188-4C3D-BE3D-2157D72A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Death Rates Rising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41338-09EB-4FE0-9E7C-91791196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44A0F-EBC6-4AC1-A1B1-38511F55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157DA-9C71-4F3B-8166-B86026A7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2" descr="C:\Users\Dougl\Documents\Cancer Death Rates.jpg">
            <a:extLst>
              <a:ext uri="{FF2B5EF4-FFF2-40B4-BE49-F238E27FC236}">
                <a16:creationId xmlns:a16="http://schemas.microsoft.com/office/drawing/2014/main" id="{94D6C272-F1C2-4BA1-BC28-3B35048E4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16764" r="2501" b="16764"/>
          <a:stretch/>
        </p:blipFill>
        <p:spPr bwMode="auto">
          <a:xfrm>
            <a:off x="228600" y="2057400"/>
            <a:ext cx="7524393" cy="42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7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631F-0DD4-41C9-8471-C5F03BC9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of Population that is Obese Rising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147E2-9AD6-46D0-B435-C8861D3E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BB03C-4975-41C2-ADFB-59DF5985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95681-6C01-42EE-BC81-08A46486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2" descr="C:\Users\Dougl\Documents\Percent Obese Population.jpg">
            <a:extLst>
              <a:ext uri="{FF2B5EF4-FFF2-40B4-BE49-F238E27FC236}">
                <a16:creationId xmlns:a16="http://schemas.microsoft.com/office/drawing/2014/main" id="{AC2E0578-25D2-4DE1-A294-17A12F432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13326" r="6667" b="17909"/>
          <a:stretch/>
        </p:blipFill>
        <p:spPr bwMode="auto">
          <a:xfrm>
            <a:off x="531639" y="2027686"/>
            <a:ext cx="7018293" cy="42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5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0142-4882-481B-8A40-D51355D8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Obese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F52C2-0C56-4E1A-B37B-EB936823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58447-441B-4A45-9787-50C7210F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7E747-705D-4A6D-963F-17F81106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2BF396C-558E-42CB-BA5D-10BCEF9BC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" y="2086280"/>
            <a:ext cx="7936639" cy="41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7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CE9F-1A64-48F1-A2D9-A682F033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Rising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2ABC6-6F19-41EE-8212-E64FF1C1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8F049-9ADF-4F3A-9A30-E18347EC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90EBA-D4C5-4674-BD3B-1F72CACE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2" descr="C:\Users\Dougl\Documents\Diabetes Statistics.jpg">
            <a:extLst>
              <a:ext uri="{FF2B5EF4-FFF2-40B4-BE49-F238E27FC236}">
                <a16:creationId xmlns:a16="http://schemas.microsoft.com/office/drawing/2014/main" id="{FAB153B4-164E-4C52-B870-D55F23AED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t="35922" r="4830" b="37864"/>
          <a:stretch/>
        </p:blipFill>
        <p:spPr bwMode="auto">
          <a:xfrm>
            <a:off x="144348" y="2286000"/>
            <a:ext cx="8890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2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CF6DC-8A37-4E8F-95D0-7B0DC9CF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AFDA1-BA02-46D5-B285-DBC3B6109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53344-4490-4BF1-9AB0-AB3FBF04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06D16BC-06A4-4D48-BFCF-CA85CE38A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6744" r="4167" b="5418"/>
          <a:stretch/>
        </p:blipFill>
        <p:spPr>
          <a:xfrm>
            <a:off x="228600" y="236542"/>
            <a:ext cx="7387923" cy="601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8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3529-D460-4B47-80CE-259177CCC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5C57-9CC6-470A-A248-6A5EF662A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monumental survey of death rates for twelve different kinds of cancer was conducted in the early 80s</a:t>
            </a:r>
            <a:r>
              <a:rPr lang="en-US" dirty="0"/>
              <a:t>.</a:t>
            </a:r>
          </a:p>
          <a:p>
            <a:r>
              <a:rPr lang="en-US" dirty="0"/>
              <a:t>In 2400 Chinese counties</a:t>
            </a:r>
          </a:p>
          <a:p>
            <a:r>
              <a:rPr lang="en-US" dirty="0"/>
              <a:t>For 880 million citizens (96 %)</a:t>
            </a:r>
          </a:p>
          <a:p>
            <a:r>
              <a:rPr lang="en-US" dirty="0"/>
              <a:t>Using 650,000 workers for the survey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FCE45-072A-4C6C-9329-D87A76D6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87A5E-4434-4D48-B334-9F81A442D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4BC2-1750-4766-BA87-4D3357CC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3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6F1D-20CF-498F-8BE7-A39757FB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the China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AB185-FC87-4F9D-9417-F855F0E0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Cancer was geographically localized.</a:t>
            </a:r>
          </a:p>
          <a:p>
            <a:r>
              <a:rPr lang="en-US" dirty="0"/>
              <a:t>Certain types were high in some areas and non-existent in others.</a:t>
            </a:r>
          </a:p>
          <a:p>
            <a:r>
              <a:rPr lang="en-US" dirty="0"/>
              <a:t>Survey based on 87% of population coming from one ethnic group, the Han people.</a:t>
            </a:r>
          </a:p>
          <a:p>
            <a:r>
              <a:rPr lang="en-US" dirty="0"/>
              <a:t>Cancer is largely due to environmental/lifestyle factors and </a:t>
            </a:r>
            <a:r>
              <a:rPr lang="en-US" b="1" dirty="0"/>
              <a:t>not </a:t>
            </a:r>
            <a:r>
              <a:rPr lang="en-US" dirty="0"/>
              <a:t>genetics.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728FE-854F-4B12-8DCB-FC77789C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5FF3D-0C36-47B5-9125-228C8E4E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7F844-A280-46FA-AE1B-B72A079D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27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1083-6757-45BB-B140-F89C80B7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areas had low cancer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F1BC1-1666-46CD-8979-46F155392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Certain rural, isolated counties had almost zero incidences of cancer</a:t>
            </a:r>
          </a:p>
          <a:p>
            <a:r>
              <a:rPr lang="en-US" dirty="0"/>
              <a:t>Cancer was very high in certain rural counties and not in others due to dietary experience.</a:t>
            </a:r>
          </a:p>
          <a:p>
            <a:r>
              <a:rPr lang="en-US" dirty="0"/>
              <a:t>Differences were incredibly large, unlike surveys conducted in the US, due to isolated lifestyle.</a:t>
            </a:r>
          </a:p>
          <a:p>
            <a:r>
              <a:rPr lang="en-US" dirty="0"/>
              <a:t>This difference in cancer rates also coincided with other diseases of affluence from further studies.</a:t>
            </a:r>
          </a:p>
          <a:p>
            <a:pPr marL="0" indent="0">
              <a:buNone/>
            </a:pPr>
            <a:r>
              <a:rPr lang="en-US" u="sng" dirty="0"/>
              <a:t>Their nutrition was based on whole foods, low fat foods, high fiber, least amount of processed foods, and extremely important, only plant-based foods (grains, fruits, and vegetables).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E96CB-4A9C-4CD1-96FC-E6EE03C4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A1AEB-EE6B-42BA-9A5B-8ED1BDF4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F278A-8A9F-4BBF-A7A8-7EC5B44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3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9304-9D1E-4D81-A6E9-19CB718D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story begins with a diagnosis of prostate cancer in July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03490-CB7A-45B0-9399-2B9B09913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was faced with the options of radiation treatments, removal of the prostate, or take my chances leaving the cancer inside my body.</a:t>
            </a:r>
          </a:p>
          <a:p>
            <a:r>
              <a:rPr lang="en-US" dirty="0"/>
              <a:t>I chose surgery in December of 2014 with subsequent follow-up of bi-annual blood checks.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93E8A-88D7-4392-983A-44F39F53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666D0-0B7A-42B9-9EE2-29CC286B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81005-585C-4EB5-AB26-FEE49650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47AC-9CD3-42F6-A520-4F3598CB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Plant-based vs. animal-based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101C-F8A0-49A1-B435-47AB05165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Thousands of different studies show protective benefit of plant-based foods and/or harmful effects of animal-based foods for so many unrelated different diseases such as: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Osteoporosis, kidney stones, blindness,</a:t>
            </a:r>
            <a:br>
              <a:rPr lang="en-US" i="1" dirty="0"/>
            </a:br>
            <a:r>
              <a:rPr lang="en-US" i="1" dirty="0"/>
              <a:t> cognitive dysfunction, and Alzheimer’s</a:t>
            </a:r>
            <a:br>
              <a:rPr lang="en-US" i="1" dirty="0"/>
            </a:br>
            <a:r>
              <a:rPr lang="en-US" i="1" dirty="0"/>
              <a:t> disease</a:t>
            </a:r>
          </a:p>
          <a:p>
            <a:r>
              <a:rPr lang="en-US" dirty="0"/>
              <a:t>These maladies are </a:t>
            </a:r>
            <a:r>
              <a:rPr lang="en-US" b="1" dirty="0"/>
              <a:t>not </a:t>
            </a:r>
            <a:r>
              <a:rPr lang="en-US" dirty="0"/>
              <a:t>the result of inevitable    consequences of aging; they have a dietary link.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6D90A-E22C-4FDB-BD13-0A1C0D90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7395E-4149-4C0B-B4A4-EEF94411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B108-F91F-4DE1-A3B3-47AEEDD2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3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6569-A9ED-4E2D-8A88-B6C45F65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Conclusive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D0F7C-BA69-470F-8856-207DA1736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Can it be coincidence?</a:t>
            </a:r>
          </a:p>
          <a:p>
            <a:pPr algn="ctr"/>
            <a:r>
              <a:rPr lang="en-US" dirty="0"/>
              <a:t>Can it be bad data?</a:t>
            </a:r>
          </a:p>
          <a:p>
            <a:pPr algn="ctr"/>
            <a:r>
              <a:rPr lang="en-US" dirty="0"/>
              <a:t>Is it biased research?</a:t>
            </a:r>
          </a:p>
          <a:p>
            <a:pPr algn="ctr"/>
            <a:r>
              <a:rPr lang="en-US" dirty="0"/>
              <a:t>Is it misinterpreted statistics?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 is extremely doubtful that all these previous combined findings are not revealing the truth.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6FFAB-3E52-4515-AD8D-B38AFDCC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4BFA6-C4BD-40BD-A53D-FEBE4D80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70A5E-DC6C-482A-AF46-F26ED926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2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8D5E-0E84-475E-B9C2-3BC3B957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wrong with the immense number of surveys conducted in the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D57DB-383C-4BF7-BBF1-37206DC8A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these surveys use “reductionism” and study one or a few vitamins and/or minerals at one time, not taking into account the whole interconnected system.</a:t>
            </a:r>
          </a:p>
          <a:p>
            <a:r>
              <a:rPr lang="en-US" dirty="0"/>
              <a:t>All the people used in these surveys are already victims of the affluent lifestyle that has inadequate nutrition.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7E4C3-4F07-4CCA-885F-F6DB37BF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4698-53F8-43EE-8ADD-1FB2A8C9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0B314-8436-4EBD-B446-C193DDB5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82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D963-CA96-4DE4-AF82-0B8199D6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14B9-0FA3-4A1C-B509-AC20FFA7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author of </a:t>
            </a:r>
            <a:r>
              <a:rPr lang="en-US" i="1" dirty="0"/>
              <a:t>The China Study </a:t>
            </a:r>
            <a:r>
              <a:rPr lang="en-US" dirty="0"/>
              <a:t>lists eight principles of food and health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Nutrition represents combined activities of countless food substances. The whole is greater than the sum of its parts. (See chart for spinach.)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Vitamin and mineral supplements are not a panacea for good health.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B740D-A4D8-47A2-9384-F2EB5C5A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0388F-0769-444B-826D-E890A783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73746-48F8-46D4-AA58-3FEF0280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98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3CB4D-ED96-4ECE-9322-8E9763FA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88B04-6848-405E-820B-F323B3DB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4BBE3-60DA-42E3-A170-EAD844C1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Picture 7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CD17D56E-C1F9-48BF-BD15-A379F670B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2360" r="8223" b="9017"/>
          <a:stretch/>
        </p:blipFill>
        <p:spPr>
          <a:xfrm>
            <a:off x="1267982" y="76200"/>
            <a:ext cx="5056618" cy="62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16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DAA6-A31A-4192-A650-109D9733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9BF11-6AE8-4571-8450-B6C5B4D49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There are virtually no nutrients in animal-based foods that are not better provided by plants. (See chart of Nutrient Compositions.)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Genes do </a:t>
            </a:r>
            <a:r>
              <a:rPr lang="en-US" b="1" dirty="0"/>
              <a:t>not </a:t>
            </a:r>
            <a:r>
              <a:rPr lang="en-US" dirty="0"/>
              <a:t>determine disease on their own. Genes function only by being activated, or expressed; and nutrition plays a critical role in determining which genes, good and bad, are expressed.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BA614-FCAF-46E6-9294-43B966F8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DDA20-4BC0-47E0-9FAF-1C61976D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19DC-D2D6-4803-95D9-CE311300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50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E3A20-997A-4CB7-837B-28A12C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9BAEF-4CE4-454E-8B6D-0D6AB85D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4E6B7-263E-4328-896B-E17E3AF9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6C49B7DC-A096-4724-9DBA-F6D415768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21111" r="5069" b="27778"/>
          <a:stretch/>
        </p:blipFill>
        <p:spPr>
          <a:xfrm>
            <a:off x="121684" y="609600"/>
            <a:ext cx="7543800" cy="531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78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2F28-8DC7-4164-AECE-BEF035AA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37A60-2936-4E16-82A3-E4D8E7320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Nutrition can substantially control the adverse effects of noxious chemicals and GMOs.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The same nutrition that prevents diseases in the early stages (before diagnosis) can also halt or reverse disease in the later stages (after diagnosis).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32377-50E1-408B-B3DC-2EDFD2A5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92280-71D6-4739-AAB6-6F02926AD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09269-2E8F-4BF2-90A3-C421A3FD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08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1F867-F4B4-4454-B8F9-95A1A8F4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9DCFE-AEF0-48A9-AE39-7FF9D32DF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Nutrition that is truly beneficial for one chronic disease will support health across the board for all these diseases.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Good nutrition creates health in all areas of our existence. All parts are interconnected.  (See chart for “Eat All You Want”).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DCEC1-C7EB-4B79-8796-DE88E0C1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0C723-1350-4BF3-94CC-6DD4FF20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B890-9AE1-4A6A-9F01-BBA6934A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67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E3B7F-7437-483B-8405-CDD4B2DB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CC0D9-D27F-4AF4-9B96-4377E5AD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D4668-5310-4817-9B86-1D8E0963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2" descr="C:\Users\Dougl\Documents\Eat all you want.jpg">
            <a:extLst>
              <a:ext uri="{FF2B5EF4-FFF2-40B4-BE49-F238E27FC236}">
                <a16:creationId xmlns:a16="http://schemas.microsoft.com/office/drawing/2014/main" id="{B73E454E-E312-4C23-8E53-485B273DE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-56" r="9398" b="7960"/>
          <a:stretch/>
        </p:blipFill>
        <p:spPr bwMode="auto">
          <a:xfrm>
            <a:off x="762000" y="84130"/>
            <a:ext cx="5943600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5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84BE-CEAA-4762-AF02-3A49974E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cancer have been prevented?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2E855-E879-4BA3-9400-D7ABDD880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I have other choices in treatments that are less intrusive?</a:t>
            </a:r>
          </a:p>
          <a:p>
            <a:r>
              <a:rPr lang="en-US" dirty="0"/>
              <a:t>Could I have avoided this cancer with preventive measures?</a:t>
            </a:r>
          </a:p>
          <a:p>
            <a:r>
              <a:rPr lang="en-US" dirty="0"/>
              <a:t>Can I avoid future cancer at this time?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answers are all “yes”.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am going to tell you what I learned.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92EAE-0047-406A-9AB6-92728D8A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D08E9-8387-4342-AC00-960D6272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0574F-98A0-45B5-87B6-6B627F92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13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E93A-A5BD-41B0-8E49-155CF5FF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“Misinformation”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C0B6-6ABF-4EBA-BB7D-67BC8B27C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Food and Nutrition Board (FNB), as part of the Institute of Medicine (IOM) of the National Academy of Sciences, has the responsibility of updating recommended consumption of individual nutrients.</a:t>
            </a:r>
          </a:p>
          <a:p>
            <a:r>
              <a:rPr lang="en-US" dirty="0"/>
              <a:t>- since 1943 when this task started for the army during WWII.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3349C-79E9-4ADF-AD6A-446B8BB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BCA26-4CE2-41B5-B8F7-1B49DFC9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FE359-FFDC-4E9A-83AA-9CA093A4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09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ED93-6DAA-4C2C-AF24-E96A221C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FNB’s Official Advisory (2002)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76701-1FFB-4308-83B7-94004FE7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meet the body’s daily energy and nutritional needs while minimizing risk of chronic diseases adults should get their total calories as </a:t>
            </a:r>
          </a:p>
          <a:p>
            <a:pPr lvl="1"/>
            <a:r>
              <a:rPr lang="en-US" dirty="0"/>
              <a:t>45 to 65% from carbohydrates.</a:t>
            </a:r>
          </a:p>
          <a:p>
            <a:pPr lvl="1"/>
            <a:r>
              <a:rPr lang="en-US" dirty="0"/>
              <a:t>20 to 35% from fat.</a:t>
            </a:r>
          </a:p>
          <a:p>
            <a:pPr lvl="1"/>
            <a:r>
              <a:rPr lang="en-US" dirty="0"/>
              <a:t>10 to 35% from protein.</a:t>
            </a:r>
          </a:p>
          <a:p>
            <a:pPr marL="457200" lvl="1" indent="0">
              <a:buNone/>
            </a:pPr>
            <a:r>
              <a:rPr lang="en-US" dirty="0"/>
              <a:t>(and to make things even worse)</a:t>
            </a:r>
          </a:p>
          <a:p>
            <a:pPr lvl="1"/>
            <a:r>
              <a:rPr lang="en-US" dirty="0"/>
              <a:t>no more than 25% added sugars.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2F7F-4B0A-4414-8D9A-8E7969A0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7B378-2E72-412F-A083-36B5A00A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A540B-CE32-4A83-9983-EE3460BA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89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AE686-E7EF-4CB9-AE58-79D7AD48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40C03-CA16-4B08-B3B8-C7D10CF5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Douglas B. Ettinger. 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D6225-CFC9-4E1F-B750-99D44CF7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30EB852-91DC-4E8D-9185-DB091625F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t="10983" r="4921" b="17778"/>
          <a:stretch/>
        </p:blipFill>
        <p:spPr>
          <a:xfrm>
            <a:off x="304800" y="216489"/>
            <a:ext cx="7239000" cy="60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73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6253-4BFB-47DC-99DC-5760A5B0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Big Medicine really protecting?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0D21F-48CD-456B-8026-C1773ED9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treatment of cancers and other chronic diseases as Big Business?</a:t>
            </a:r>
          </a:p>
          <a:p>
            <a:r>
              <a:rPr lang="en-US" dirty="0"/>
              <a:t>The current animal-based food industries and their crony lobbyists and paid-off politicians?</a:t>
            </a:r>
          </a:p>
          <a:p>
            <a:r>
              <a:rPr lang="en-US" dirty="0"/>
              <a:t>The reduction of overall health care expenses assuring the economic well-being of the nation?</a:t>
            </a:r>
          </a:p>
          <a:p>
            <a:r>
              <a:rPr lang="en-US" dirty="0"/>
              <a:t>The prevention of increasing auto-immune diseases that tragically keep attacking more and even younger children? </a:t>
            </a:r>
            <a:r>
              <a:rPr lang="en-US" i="1" dirty="0"/>
              <a:t>Producing children who have </a:t>
            </a:r>
            <a:r>
              <a:rPr lang="en-US" i="1" dirty="0" err="1"/>
              <a:t>na</a:t>
            </a:r>
            <a:r>
              <a:rPr lang="en-US" i="1" dirty="0"/>
              <a:t> increasing rate of contracting these diseases is a terrible consequence and risk for new families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70062-DDEA-4C4E-A32C-020EC495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6E7C1-B49C-4D65-940B-7CCDD75D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E8644-EE7F-4100-A0EA-033134B5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61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6A7F-CEC1-4723-8385-3234DF12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Big Medicine really thinking?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5EE68-C2EC-4E7A-A22D-FB7638276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American population is too stupid to understand the consequences, although it just became too obvious with the smoking habit.</a:t>
            </a:r>
          </a:p>
          <a:p>
            <a:r>
              <a:rPr lang="en-US" dirty="0"/>
              <a:t>The American public is too weak-willed to convert to a better life-saving diet that can eliminate most affluent diseases.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2BE24-ECF7-45C9-BA24-5157F1C7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EE761-1E95-4FC8-9562-4996867E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9EDC5-4152-4CAA-A17E-1320884D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77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C8783-09A8-49E9-947C-CED7DAD5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Mother of All Conspiracies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2C47E-16D1-4752-9C0D-2371D7672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this a conspiracy of the very few? Probably not.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overriding desire (and fear) for </a:t>
            </a:r>
            <a:r>
              <a:rPr lang="en-US" i="1" dirty="0"/>
              <a:t>conformity</a:t>
            </a:r>
            <a:r>
              <a:rPr lang="en-US" dirty="0"/>
              <a:t> in all inter-connecting spheres of influence is driving this horrible conspiracy. This global contrivance is destroying the health of the American people and other affluent societies, including the so-called developing ones.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2F312-ED48-4488-99B8-5B5159A1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8FED3-3144-4115-9E13-04AB8FB1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A1472-BC9F-46B1-9412-2E0DDCF4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75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0EFB-6574-4AA9-9320-3EAD26F8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How did we get to a place where the healers know so little about nutrition?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8E5C-6CA3-4F31-9D89-CD2DF6D56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using prescription drugs and going to hospitals is the third leading cause of death?</a:t>
            </a:r>
          </a:p>
          <a:p>
            <a:r>
              <a:rPr lang="en-US" dirty="0"/>
              <a:t>Where advocating a plant-based diet can jeopardize a professional career?</a:t>
            </a:r>
          </a:p>
          <a:p>
            <a:r>
              <a:rPr lang="en-US" dirty="0"/>
              <a:t>Where scientists spend more time mastering nature then respecting it?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5440-FCA3-4FF2-A522-BD7B3B62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7402C-87F6-4F9D-AE02-2EC15751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F48B4-6F83-4619-89CB-C47D8CAC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28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CB66-6BA2-42A9-9429-AFBD4A35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5D4A-901F-4FA6-8633-C99AE7D04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companies that profit from our sickness are the ones telling us how to be healthy?</a:t>
            </a:r>
          </a:p>
          <a:p>
            <a:r>
              <a:rPr lang="en-US" dirty="0"/>
              <a:t>Where the companies that profit from our food choices are telling us what to eat?</a:t>
            </a:r>
          </a:p>
          <a:p>
            <a:r>
              <a:rPr lang="en-US" dirty="0"/>
              <a:t>Where Americans are so confused about what is healthy that they no longer care?</a:t>
            </a:r>
          </a:p>
          <a:p>
            <a:endParaRPr lang="en-US" dirty="0"/>
          </a:p>
          <a:p>
            <a:r>
              <a:rPr lang="en-US" dirty="0"/>
              <a:t>But, let us care starting in our own homes.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41996-4EF4-424F-B3C7-AE993634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9F4C8-3398-4D0D-AD1E-F24B2401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C160E-514D-489E-987E-F1FD17D9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8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C27B-67B0-4022-9A77-FE17E5F1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better design our food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D7B9D-917F-405E-A225-02E445103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more and better choices for improved nutrition.</a:t>
            </a:r>
          </a:p>
          <a:p>
            <a:r>
              <a:rPr lang="en-US" dirty="0"/>
              <a:t>Live healthier and fight chronic diseases.</a:t>
            </a:r>
          </a:p>
          <a:p>
            <a:r>
              <a:rPr lang="en-US" dirty="0"/>
              <a:t>Allow the aging process to be a joyful experience of reflection and contemplation without an agonizing, disease-ridden body.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7E67F-7931-4AF5-8750-8D22EBAA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06F17-AA36-4B1E-8C6B-67C1C1BD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352FE-4985-4166-AC10-66B69332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75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8F45-5C0E-432B-BB7B-4B8CCBC9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Slowly, but steadily, adopt a lifestyle of proper 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97433-A85E-4DB4-B975-2A57FEA4C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Eat:</a:t>
            </a:r>
          </a:p>
          <a:p>
            <a:r>
              <a:rPr lang="en-US" dirty="0"/>
              <a:t>Whole foods.</a:t>
            </a:r>
          </a:p>
          <a:p>
            <a:r>
              <a:rPr lang="en-US" dirty="0"/>
              <a:t>Low-fat foods.</a:t>
            </a:r>
          </a:p>
          <a:p>
            <a:r>
              <a:rPr lang="en-US" dirty="0"/>
              <a:t>Plant-based foods: grains, vegetables, and fruits (reducing animal-based foods to a bare minimum).</a:t>
            </a:r>
          </a:p>
          <a:p>
            <a:r>
              <a:rPr lang="en-US" dirty="0"/>
              <a:t>Foods with more fiber.</a:t>
            </a:r>
          </a:p>
          <a:p>
            <a:r>
              <a:rPr lang="en-US" dirty="0"/>
              <a:t>Eliminate processed foods and products with GMOs and other dangerous contaminants.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9516B-12C3-4949-9053-01FFB8CD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DA601-9BD3-4E74-A956-A5F6C068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9873A-E04F-408F-A5EA-4E5504C4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4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E4DA-59E9-484C-AD9E-B803C024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sure your reactions will be highly dispersed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92CB4-6A9B-4210-90B5-C2F12EE69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 already have taken these actions.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 may consider taking a serious life style change from what was told.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It is too late for me to make changes; we all die anyway.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 believe in the current medical and scientific facts (beliefs?) and will follow their guidance.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 cannot help but laugh about such quackery.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4E7B-D439-4689-81B9-178EFBBB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3C5CE-9ACD-46E0-8416-CA90A439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A344-9C71-41DD-91CF-665F7E78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6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6495-A1B3-4365-AA6F-9AE5845E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learned recently came from the book </a:t>
            </a:r>
            <a:r>
              <a:rPr lang="en-US" i="1" dirty="0"/>
              <a:t>The China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1F562-E613-4E61-A46D-9B344EFC1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i="1" dirty="0"/>
              <a:t>he China Study </a:t>
            </a:r>
            <a:r>
              <a:rPr lang="en-US" dirty="0"/>
              <a:t>was written by T. Colin Campbell, PhD, and Thomas M. Campbell II and published in 2006.</a:t>
            </a:r>
          </a:p>
          <a:p>
            <a:r>
              <a:rPr lang="en-US" dirty="0"/>
              <a:t>The book is based on a comprehensive study of nutrition conducted in China in the early 1980s by both Chinese and American researchers.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8E9D3-79C8-4134-88AD-62CC5E11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B1136-F076-4A27-B4DD-0C192692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C21F-3805-405B-B6F8-C82EB2DD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9CB8-6DB8-468F-BFE8-8D121662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Mankind’s diseases can be categorized into two basic groups.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13D19-F353-465E-A0DC-122B2B10B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Diseases of Affluence (Nutritional extravagance)</a:t>
            </a:r>
          </a:p>
          <a:p>
            <a:pPr marL="0" indent="0">
              <a:buNone/>
            </a:pPr>
            <a:r>
              <a:rPr lang="en-US" dirty="0"/>
              <a:t>Heart disease; cancer (colon, lung, breast, liver, leukemia, stomach, and prostate); diabetes; obesity; and auto-immune diseases.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Diseases of Poverty (Inadequate nutrition and poor sanitation)</a:t>
            </a:r>
          </a:p>
          <a:p>
            <a:pPr marL="0" indent="0">
              <a:buNone/>
            </a:pPr>
            <a:r>
              <a:rPr lang="en-US" dirty="0"/>
              <a:t>Pneumonia; intestinal obstruction; peptic ulcer; pulmonary tuberculosis; parasites; rheumatic heart disease; and endocrine system diseases.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1D22D-E8EF-4F39-AE5C-80566A50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1FDA2-D80D-4238-8644-28E6D9CE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64D1D-5C4D-4E2C-9175-1FE4DB71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0AA5-C4D1-4ED8-9888-C961CB83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 Status of Modern Western Infrastructure and Medical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CBD2-60E9-4735-982F-FEE42E525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Handle very well the diseases of poverty.</a:t>
            </a:r>
          </a:p>
          <a:p>
            <a:r>
              <a:rPr lang="en-US" dirty="0"/>
              <a:t>But have no stated preventive steps for cancer, heart disease, or diabetes.</a:t>
            </a:r>
          </a:p>
          <a:p>
            <a:r>
              <a:rPr lang="en-US" dirty="0"/>
              <a:t>The AMA mostly provides drugs and mechanical and surgical treatments for these diseases.</a:t>
            </a:r>
          </a:p>
          <a:p>
            <a:r>
              <a:rPr lang="en-US" dirty="0"/>
              <a:t>The AMA only becomes assertive </a:t>
            </a:r>
            <a:r>
              <a:rPr lang="en-US" b="1" dirty="0"/>
              <a:t>after </a:t>
            </a:r>
            <a:r>
              <a:rPr lang="en-US" dirty="0"/>
              <a:t>people have acquired certain diseases, but has no expectations of reversing or stopping the disease. You pay dearly to add a few more years, mostly painful or uncomfortable, to your life.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84254-87C5-49BE-8265-2F9F6820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59446-4FA6-4330-A2C9-BB0C818C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BF07B-D108-420A-9320-576DDD5D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5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78DC-F140-400A-AF48-E6E76E66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Recent, limited </a:t>
            </a:r>
            <a:r>
              <a:rPr lang="en-US" dirty="0"/>
              <a:t>preventive advisories by the AMA and FDA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A42AF-F0F8-4901-A22C-AE837D89B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Reduction or stoppage of smoking.</a:t>
            </a:r>
          </a:p>
          <a:p>
            <a:r>
              <a:rPr lang="en-US" dirty="0"/>
              <a:t>Reduction of alcohol consumption especially for certain situations.</a:t>
            </a:r>
          </a:p>
          <a:p>
            <a:r>
              <a:rPr lang="en-US" dirty="0"/>
              <a:t>No smoking or alcohol intake for pregnant mothers.</a:t>
            </a:r>
          </a:p>
          <a:p>
            <a:r>
              <a:rPr lang="en-US" dirty="0"/>
              <a:t>Listing of certain broad food group limitations.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D4EAD-13D4-4992-A391-8B418B3E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30916-A32A-4B64-8363-0781B755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1B679-2451-4129-BC8E-766CD44C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8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E4C1-A8A2-4AF9-A1A4-0DE5353F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the AMA/FDA record of results with diseases of affluence?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92273-D4FA-45A4-A6BE-0F53C5A62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healthcare expenditures declined?  No</a:t>
            </a:r>
          </a:p>
          <a:p>
            <a:r>
              <a:rPr lang="en-US" dirty="0"/>
              <a:t>Or declined as a percent of the US GDP?  No</a:t>
            </a:r>
          </a:p>
          <a:p>
            <a:r>
              <a:rPr lang="en-US" dirty="0"/>
              <a:t>Have cancer death rates declined?  No</a:t>
            </a:r>
          </a:p>
          <a:p>
            <a:r>
              <a:rPr lang="en-US" dirty="0"/>
              <a:t>Has obesity or diabetes as a percent of the population declined?  No</a:t>
            </a:r>
          </a:p>
          <a:p>
            <a:r>
              <a:rPr lang="en-US" dirty="0"/>
              <a:t>Have the auto-immune diseases been eliminated, especially for young children?  No, they are increasing.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28284-D460-4702-AB1C-2C842F627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Revised 12/31/2017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125FA-A354-4825-9C75-3AD2FF3C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2014 Douglas B. Ettinger. </a:t>
            </a:r>
          </a:p>
          <a:p>
            <a:r>
              <a:rPr 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1B8E2-2FC3-4C74-8D37-D83EBDA5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4D89-8E09-4D41-BE31-67F15778E3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9978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57782B9-63F5-4B65-AF72-BFB01D0BE5A3}" vid="{78954A48-D15D-4132-B8AE-01090BF560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dbe_Template</Template>
  <TotalTime>116</TotalTime>
  <Words>2211</Words>
  <Application>Microsoft Office PowerPoint</Application>
  <PresentationFormat>On-screen Show (4:3)</PresentationFormat>
  <Paragraphs>283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Trebuchet MS</vt:lpstr>
      <vt:lpstr>Wingdings</vt:lpstr>
      <vt:lpstr>Berlin</vt:lpstr>
      <vt:lpstr>The Connection Between Nutrition, Cancer, and Long Term Health</vt:lpstr>
      <vt:lpstr>My story begins with a diagnosis of prostate cancer in July 2014</vt:lpstr>
      <vt:lpstr>Could this cancer have been prevented?</vt:lpstr>
      <vt:lpstr>I am sure your reactions will be highly dispersed</vt:lpstr>
      <vt:lpstr>What I learned recently came from the book The China Study</vt:lpstr>
      <vt:lpstr>Mankind’s diseases can be categorized into two basic groups.</vt:lpstr>
      <vt:lpstr>Present Status of Modern Western Infrastructure and Medical System</vt:lpstr>
      <vt:lpstr>Recent, limited preventive advisories by the AMA and FDA </vt:lpstr>
      <vt:lpstr>So what is the AMA/FDA record of results with diseases of affluence?</vt:lpstr>
      <vt:lpstr>1997 Healthcare Expenditures Per  Person in US$ Highest in US</vt:lpstr>
      <vt:lpstr>Percent of US GDP Spent on Healthcare Rising</vt:lpstr>
      <vt:lpstr>Cancer Death Rates Rising</vt:lpstr>
      <vt:lpstr>Percent of Population that is Obese Rising</vt:lpstr>
      <vt:lpstr>Definition of Obese</vt:lpstr>
      <vt:lpstr>Diabetes Rising</vt:lpstr>
      <vt:lpstr>PowerPoint Presentation</vt:lpstr>
      <vt:lpstr>Lessons from China</vt:lpstr>
      <vt:lpstr>Results of the China Survey</vt:lpstr>
      <vt:lpstr>Some areas had low cancer rates</vt:lpstr>
      <vt:lpstr>Plant-based vs. animal-based foods</vt:lpstr>
      <vt:lpstr>The Conclusive Result</vt:lpstr>
      <vt:lpstr>What is wrong with the immense number of surveys conducted in the US?</vt:lpstr>
      <vt:lpstr>Eating Right</vt:lpstr>
      <vt:lpstr>PowerPoint Presentation</vt:lpstr>
      <vt:lpstr>Eating Right</vt:lpstr>
      <vt:lpstr>PowerPoint Presentation</vt:lpstr>
      <vt:lpstr>Eating Right</vt:lpstr>
      <vt:lpstr>Eating Right</vt:lpstr>
      <vt:lpstr>PowerPoint Presentation</vt:lpstr>
      <vt:lpstr>“Misinformation”</vt:lpstr>
      <vt:lpstr>FNB’s Official Advisory (2002)</vt:lpstr>
      <vt:lpstr>PowerPoint Presentation</vt:lpstr>
      <vt:lpstr>What is Big Medicine really protecting?</vt:lpstr>
      <vt:lpstr>What is Big Medicine really thinking?</vt:lpstr>
      <vt:lpstr>The Mother of All Conspiracies</vt:lpstr>
      <vt:lpstr>How did we get to a place where the healers know so little about nutrition?</vt:lpstr>
      <vt:lpstr>How did we get here?</vt:lpstr>
      <vt:lpstr>Let’s better design our food table</vt:lpstr>
      <vt:lpstr>Slowly, but steadily, adopt a lifestyle of proper nutrition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Pini</dc:creator>
  <cp:lastModifiedBy>Jan Pini</cp:lastModifiedBy>
  <cp:revision>16</cp:revision>
  <cp:lastPrinted>2017-04-13T19:29:00Z</cp:lastPrinted>
  <dcterms:created xsi:type="dcterms:W3CDTF">2017-12-30T20:12:08Z</dcterms:created>
  <dcterms:modified xsi:type="dcterms:W3CDTF">2018-01-02T20:51:45Z</dcterms:modified>
  <cp:contentStatus/>
</cp:coreProperties>
</file>